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57" r:id="rId3"/>
    <p:sldId id="273" r:id="rId4"/>
    <p:sldId id="271" r:id="rId5"/>
    <p:sldId id="264" r:id="rId6"/>
    <p:sldId id="258" r:id="rId7"/>
    <p:sldId id="265" r:id="rId8"/>
    <p:sldId id="259" r:id="rId9"/>
    <p:sldId id="266" r:id="rId10"/>
    <p:sldId id="260" r:id="rId11"/>
    <p:sldId id="267" r:id="rId12"/>
    <p:sldId id="261" r:id="rId13"/>
    <p:sldId id="268" r:id="rId14"/>
    <p:sldId id="262" r:id="rId15"/>
    <p:sldId id="269" r:id="rId16"/>
    <p:sldId id="263" r:id="rId17"/>
    <p:sldId id="270" r:id="rId18"/>
    <p:sldId id="272" r:id="rId19"/>
    <p:sldId id="277"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574" autoAdjust="0"/>
    <p:restoredTop sz="89319" autoAdjust="0"/>
  </p:normalViewPr>
  <p:slideViewPr>
    <p:cSldViewPr snapToGrid="0">
      <p:cViewPr varScale="1">
        <p:scale>
          <a:sx n="65" d="100"/>
          <a:sy n="65" d="100"/>
        </p:scale>
        <p:origin x="124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EFC3AA-AAA7-4546-89AC-C3E074059BCD}" type="datetimeFigureOut">
              <a:rPr lang="en-US" smtClean="0"/>
              <a:t>14-May-18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889414-9099-4676-B2CD-E2305EBCC3F7}" type="slidenum">
              <a:rPr lang="en-US" smtClean="0"/>
              <a:t>‹#›</a:t>
            </a:fld>
            <a:endParaRPr lang="en-US"/>
          </a:p>
        </p:txBody>
      </p:sp>
    </p:spTree>
    <p:extLst>
      <p:ext uri="{BB962C8B-B14F-4D97-AF65-F5344CB8AC3E}">
        <p14:creationId xmlns:p14="http://schemas.microsoft.com/office/powerpoint/2010/main" val="1240329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research will focus on the various aspects that concern the various methods available in an</a:t>
            </a:r>
            <a:r>
              <a:rPr lang="en-US" baseline="0" dirty="0"/>
              <a:t> organizational setting. </a:t>
            </a:r>
            <a:endParaRPr lang="en-US" dirty="0"/>
          </a:p>
        </p:txBody>
      </p:sp>
      <p:sp>
        <p:nvSpPr>
          <p:cNvPr id="4" name="Slide Number Placeholder 3"/>
          <p:cNvSpPr>
            <a:spLocks noGrp="1"/>
          </p:cNvSpPr>
          <p:nvPr>
            <p:ph type="sldNum" sz="quarter" idx="10"/>
          </p:nvPr>
        </p:nvSpPr>
        <p:spPr/>
        <p:txBody>
          <a:bodyPr/>
          <a:lstStyle/>
          <a:p>
            <a:fld id="{7E889414-9099-4676-B2CD-E2305EBCC3F7}" type="slidenum">
              <a:rPr lang="en-US" smtClean="0"/>
              <a:t>1</a:t>
            </a:fld>
            <a:endParaRPr lang="en-US"/>
          </a:p>
        </p:txBody>
      </p:sp>
    </p:spTree>
    <p:extLst>
      <p:ext uri="{BB962C8B-B14F-4D97-AF65-F5344CB8AC3E}">
        <p14:creationId xmlns:p14="http://schemas.microsoft.com/office/powerpoint/2010/main" val="86604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Decision making</a:t>
            </a:r>
            <a:r>
              <a:rPr lang="en-US" baseline="0" dirty="0"/>
              <a:t> is one of the core aspects in any organization which makes the need for information necessary. Selection of appropriate tools is therefore key for any organization which makes it necessary for companies and organizations to focus on selecting better research firms. This makes the quality of the data obtained to be high which assures that the decisions made are as per the organizational needs. </a:t>
            </a:r>
            <a:endParaRPr lang="en-US" dirty="0"/>
          </a:p>
        </p:txBody>
      </p:sp>
      <p:sp>
        <p:nvSpPr>
          <p:cNvPr id="4" name="Slide Number Placeholder 3"/>
          <p:cNvSpPr>
            <a:spLocks noGrp="1"/>
          </p:cNvSpPr>
          <p:nvPr>
            <p:ph type="sldNum" sz="quarter" idx="10"/>
          </p:nvPr>
        </p:nvSpPr>
        <p:spPr/>
        <p:txBody>
          <a:bodyPr/>
          <a:lstStyle/>
          <a:p>
            <a:fld id="{7E889414-9099-4676-B2CD-E2305EBCC3F7}" type="slidenum">
              <a:rPr lang="en-US" smtClean="0"/>
              <a:t>2</a:t>
            </a:fld>
            <a:endParaRPr lang="en-US"/>
          </a:p>
        </p:txBody>
      </p:sp>
    </p:spTree>
    <p:extLst>
      <p:ext uri="{BB962C8B-B14F-4D97-AF65-F5344CB8AC3E}">
        <p14:creationId xmlns:p14="http://schemas.microsoft.com/office/powerpoint/2010/main" val="4025385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Competitive environments calls upon firms to look at strategies that can avail the necessary information before making decisions. This is because every decision has an</a:t>
            </a:r>
            <a:r>
              <a:rPr lang="en-US" baseline="0" dirty="0"/>
              <a:t> implication on the well being of the organization’s life. It is therefor research that ensures the business remains up to date on the market trends which is key for survival. </a:t>
            </a:r>
            <a:endParaRPr lang="en-US" dirty="0"/>
          </a:p>
        </p:txBody>
      </p:sp>
      <p:sp>
        <p:nvSpPr>
          <p:cNvPr id="4" name="Slide Number Placeholder 3"/>
          <p:cNvSpPr>
            <a:spLocks noGrp="1"/>
          </p:cNvSpPr>
          <p:nvPr>
            <p:ph type="sldNum" sz="quarter" idx="10"/>
          </p:nvPr>
        </p:nvSpPr>
        <p:spPr/>
        <p:txBody>
          <a:bodyPr/>
          <a:lstStyle/>
          <a:p>
            <a:fld id="{7E889414-9099-4676-B2CD-E2305EBCC3F7}" type="slidenum">
              <a:rPr lang="en-US" smtClean="0"/>
              <a:t>3</a:t>
            </a:fld>
            <a:endParaRPr lang="en-US"/>
          </a:p>
        </p:txBody>
      </p:sp>
    </p:spTree>
    <p:extLst>
      <p:ext uri="{BB962C8B-B14F-4D97-AF65-F5344CB8AC3E}">
        <p14:creationId xmlns:p14="http://schemas.microsoft.com/office/powerpoint/2010/main" val="3463514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information on employees behavior can be used to identify better ways of dealing with employees which assures the organization of better</a:t>
            </a:r>
            <a:r>
              <a:rPr lang="en-US" baseline="0" dirty="0"/>
              <a:t> output since when workers are satisfy then the company is in position to tap into their maximum potential. Strategies are also developed depending on the various needs discovered in the process of conducting the research. </a:t>
            </a:r>
            <a:endParaRPr lang="en-US" dirty="0"/>
          </a:p>
        </p:txBody>
      </p:sp>
      <p:sp>
        <p:nvSpPr>
          <p:cNvPr id="4" name="Slide Number Placeholder 3"/>
          <p:cNvSpPr>
            <a:spLocks noGrp="1"/>
          </p:cNvSpPr>
          <p:nvPr>
            <p:ph type="sldNum" sz="quarter" idx="10"/>
          </p:nvPr>
        </p:nvSpPr>
        <p:spPr/>
        <p:txBody>
          <a:bodyPr/>
          <a:lstStyle/>
          <a:p>
            <a:fld id="{7E889414-9099-4676-B2CD-E2305EBCC3F7}" type="slidenum">
              <a:rPr lang="en-US" smtClean="0"/>
              <a:t>4</a:t>
            </a:fld>
            <a:endParaRPr lang="en-US"/>
          </a:p>
        </p:txBody>
      </p:sp>
    </p:spTree>
    <p:extLst>
      <p:ext uri="{BB962C8B-B14F-4D97-AF65-F5344CB8AC3E}">
        <p14:creationId xmlns:p14="http://schemas.microsoft.com/office/powerpoint/2010/main" val="1125875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makes the staff comfortable an ready to focus on the objectives and the goals of the organization.</a:t>
            </a:r>
            <a:r>
              <a:rPr lang="en-US" baseline="0" dirty="0"/>
              <a:t> </a:t>
            </a:r>
            <a:r>
              <a:rPr lang="en-US" dirty="0">
                <a:solidFill>
                  <a:srgbClr val="404040"/>
                </a:solidFill>
                <a:latin typeface="Times New Roman" panose="02020603050405020304" pitchFamily="18" charset="0"/>
                <a:cs typeface="Times New Roman" panose="02020603050405020304" pitchFamily="18" charset="0"/>
              </a:rPr>
              <a:t>Satisfaction is therefor provided to the employees which increases their motivation thus making their output to also increase </a:t>
            </a:r>
            <a:endParaRPr lang="en-US" dirty="0"/>
          </a:p>
        </p:txBody>
      </p:sp>
      <p:sp>
        <p:nvSpPr>
          <p:cNvPr id="4" name="Slide Number Placeholder 3"/>
          <p:cNvSpPr>
            <a:spLocks noGrp="1"/>
          </p:cNvSpPr>
          <p:nvPr>
            <p:ph type="sldNum" sz="quarter" idx="10"/>
          </p:nvPr>
        </p:nvSpPr>
        <p:spPr/>
        <p:txBody>
          <a:bodyPr/>
          <a:lstStyle/>
          <a:p>
            <a:fld id="{7E889414-9099-4676-B2CD-E2305EBCC3F7}" type="slidenum">
              <a:rPr lang="en-US" smtClean="0"/>
              <a:t>5</a:t>
            </a:fld>
            <a:endParaRPr lang="en-US"/>
          </a:p>
        </p:txBody>
      </p:sp>
    </p:spTree>
    <p:extLst>
      <p:ext uri="{BB962C8B-B14F-4D97-AF65-F5344CB8AC3E}">
        <p14:creationId xmlns:p14="http://schemas.microsoft.com/office/powerpoint/2010/main" val="3736948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Problem identification forms the first step</a:t>
            </a:r>
            <a:r>
              <a:rPr lang="en-US" baseline="0" dirty="0"/>
              <a:t> in the process which make it a key step through which the most important questions are asked. </a:t>
            </a:r>
            <a:r>
              <a:rPr lang="en-US" sz="1200" dirty="0">
                <a:latin typeface="Times New Roman" panose="02020603050405020304" pitchFamily="18" charset="0"/>
                <a:cs typeface="Times New Roman" panose="02020603050405020304" pitchFamily="18" charset="0"/>
              </a:rPr>
              <a:t>The literature is reviewed to provide foundational knowledge on the problem</a:t>
            </a:r>
            <a:r>
              <a:rPr lang="en-US" sz="1200" baseline="0" dirty="0">
                <a:latin typeface="Times New Roman" panose="02020603050405020304" pitchFamily="18" charset="0"/>
                <a:cs typeface="Times New Roman" panose="02020603050405020304" pitchFamily="18" charset="0"/>
              </a:rPr>
              <a:t> through the research that provides the necessary information about the situation at hand. </a:t>
            </a:r>
            <a:endParaRPr lang="en-US" dirty="0"/>
          </a:p>
        </p:txBody>
      </p:sp>
      <p:sp>
        <p:nvSpPr>
          <p:cNvPr id="4" name="Slide Number Placeholder 3"/>
          <p:cNvSpPr>
            <a:spLocks noGrp="1"/>
          </p:cNvSpPr>
          <p:nvPr>
            <p:ph type="sldNum" sz="quarter" idx="10"/>
          </p:nvPr>
        </p:nvSpPr>
        <p:spPr/>
        <p:txBody>
          <a:bodyPr/>
          <a:lstStyle/>
          <a:p>
            <a:fld id="{7E889414-9099-4676-B2CD-E2305EBCC3F7}" type="slidenum">
              <a:rPr lang="en-US" smtClean="0"/>
              <a:t>6</a:t>
            </a:fld>
            <a:endParaRPr lang="en-US"/>
          </a:p>
        </p:txBody>
      </p:sp>
    </p:spTree>
    <p:extLst>
      <p:ext uri="{BB962C8B-B14F-4D97-AF65-F5344CB8AC3E}">
        <p14:creationId xmlns:p14="http://schemas.microsoft.com/office/powerpoint/2010/main" val="2371905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Population definition to determine where the research is being specific. This is key for integration of </a:t>
            </a:r>
            <a:r>
              <a:rPr lang="en-US" sz="1400" dirty="0">
                <a:latin typeface="Times New Roman" panose="02020603050405020304" pitchFamily="18" charset="0"/>
                <a:cs typeface="Times New Roman" panose="02020603050405020304" pitchFamily="18" charset="0"/>
              </a:rPr>
              <a:t>technology</a:t>
            </a:r>
            <a:r>
              <a:rPr lang="en-US" sz="1200" dirty="0">
                <a:latin typeface="Times New Roman" panose="02020603050405020304" pitchFamily="18" charset="0"/>
                <a:cs typeface="Times New Roman" panose="02020603050405020304" pitchFamily="18" charset="0"/>
              </a:rPr>
              <a:t> in the same </a:t>
            </a:r>
            <a:r>
              <a:rPr lang="en-US" sz="1100" dirty="0">
                <a:latin typeface="Times New Roman" panose="02020603050405020304" pitchFamily="18" charset="0"/>
                <a:cs typeface="Times New Roman" panose="02020603050405020304" pitchFamily="18" charset="0"/>
              </a:rPr>
              <a:t>collection . Instrumentation plan</a:t>
            </a:r>
            <a:r>
              <a:rPr lang="en-US" sz="1100" baseline="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serves us the road map for the whole study through specification of who will participate in the study and when and where the data will be collected. The data is collected which marks the beginning of data collection .</a:t>
            </a:r>
          </a:p>
        </p:txBody>
      </p:sp>
      <p:sp>
        <p:nvSpPr>
          <p:cNvPr id="4" name="Slide Number Placeholder 3"/>
          <p:cNvSpPr>
            <a:spLocks noGrp="1"/>
          </p:cNvSpPr>
          <p:nvPr>
            <p:ph type="sldNum" sz="quarter" idx="10"/>
          </p:nvPr>
        </p:nvSpPr>
        <p:spPr/>
        <p:txBody>
          <a:bodyPr/>
          <a:lstStyle/>
          <a:p>
            <a:fld id="{7E889414-9099-4676-B2CD-E2305EBCC3F7}" type="slidenum">
              <a:rPr lang="en-US" smtClean="0"/>
              <a:t>7</a:t>
            </a:fld>
            <a:endParaRPr lang="en-US"/>
          </a:p>
        </p:txBody>
      </p:sp>
    </p:spTree>
    <p:extLst>
      <p:ext uri="{BB962C8B-B14F-4D97-AF65-F5344CB8AC3E}">
        <p14:creationId xmlns:p14="http://schemas.microsoft.com/office/powerpoint/2010/main" val="35523176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Linguistic research </a:t>
            </a:r>
            <a:r>
              <a:rPr lang="en-US" sz="1200" dirty="0">
                <a:latin typeface="Times New Roman" panose="02020603050405020304" pitchFamily="18" charset="0"/>
                <a:cs typeface="Times New Roman" panose="02020603050405020304" pitchFamily="18" charset="0"/>
              </a:rPr>
              <a:t>offers a scientific methodology of conducting a research. However, it is disadvantageous due to the fact that it is based on hypothesis thus dependent on the results obtained. Complicated ethical procedure makes the methods unreliable.  On the other hand,</a:t>
            </a:r>
            <a:r>
              <a:rPr lang="en-US" sz="1200" baseline="0" dirty="0">
                <a:latin typeface="Times New Roman" panose="02020603050405020304" pitchFamily="18" charset="0"/>
                <a:cs typeface="Times New Roman" panose="02020603050405020304" pitchFamily="18" charset="0"/>
              </a:rPr>
              <a:t> text based research </a:t>
            </a:r>
            <a:r>
              <a:rPr lang="en-US" sz="1200" dirty="0">
                <a:latin typeface="Times New Roman" panose="02020603050405020304" pitchFamily="18" charset="0"/>
                <a:cs typeface="Times New Roman" panose="02020603050405020304" pitchFamily="18" charset="0"/>
              </a:rPr>
              <a:t>dependent on participants which offers more control compared to other methods. There is need to however make a distinction between the method and an extended essay. The method has a probability of making one not to connect with the community. </a:t>
            </a:r>
          </a:p>
          <a:p>
            <a:endParaRPr lang="en-US" dirty="0"/>
          </a:p>
        </p:txBody>
      </p:sp>
      <p:sp>
        <p:nvSpPr>
          <p:cNvPr id="4" name="Slide Number Placeholder 3"/>
          <p:cNvSpPr>
            <a:spLocks noGrp="1"/>
          </p:cNvSpPr>
          <p:nvPr>
            <p:ph type="sldNum" sz="quarter" idx="10"/>
          </p:nvPr>
        </p:nvSpPr>
        <p:spPr/>
        <p:txBody>
          <a:bodyPr/>
          <a:lstStyle/>
          <a:p>
            <a:fld id="{7E889414-9099-4676-B2CD-E2305EBCC3F7}" type="slidenum">
              <a:rPr lang="en-US" smtClean="0"/>
              <a:t>8</a:t>
            </a:fld>
            <a:endParaRPr lang="en-US"/>
          </a:p>
        </p:txBody>
      </p:sp>
    </p:spTree>
    <p:extLst>
      <p:ext uri="{BB962C8B-B14F-4D97-AF65-F5344CB8AC3E}">
        <p14:creationId xmlns:p14="http://schemas.microsoft.com/office/powerpoint/2010/main" val="1890604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The method allows for learning of qualitative research methods which ensures interpersonal skills are developed. More unconventional methods can be studied in addition, the method allows us to reflect on the own experience during the process .</a:t>
            </a:r>
            <a:r>
              <a:rPr lang="en-US" sz="1200" baseline="0"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E889414-9099-4676-B2CD-E2305EBCC3F7}" type="slidenum">
              <a:rPr lang="en-US" smtClean="0"/>
              <a:t>9</a:t>
            </a:fld>
            <a:endParaRPr lang="en-US"/>
          </a:p>
        </p:txBody>
      </p:sp>
    </p:spTree>
    <p:extLst>
      <p:ext uri="{BB962C8B-B14F-4D97-AF65-F5344CB8AC3E}">
        <p14:creationId xmlns:p14="http://schemas.microsoft.com/office/powerpoint/2010/main" val="374299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At</a:t>
            </a:r>
            <a:r>
              <a:rPr lang="en-US" baseline="0" dirty="0">
                <a:latin typeface="Times New Roman" panose="02020603050405020304" pitchFamily="18" charset="0"/>
                <a:cs typeface="Times New Roman" panose="02020603050405020304" pitchFamily="18" charset="0"/>
              </a:rPr>
              <a:t> this level, </a:t>
            </a:r>
            <a:r>
              <a:rPr lang="en-US" sz="1200" dirty="0">
                <a:latin typeface="Times New Roman" panose="02020603050405020304" pitchFamily="18" charset="0"/>
                <a:cs typeface="Times New Roman" panose="02020603050405020304" pitchFamily="18" charset="0"/>
              </a:rPr>
              <a:t>. Proper content must be included to ensure effective communication is enhanced. Various colorings should be done to make it catchy. The words used must remain readable in order to make it easier for people to read within the shortest time possible.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E889414-9099-4676-B2CD-E2305EBCC3F7}" type="slidenum">
              <a:rPr lang="en-US" smtClean="0"/>
              <a:t>10</a:t>
            </a:fld>
            <a:endParaRPr lang="en-US"/>
          </a:p>
        </p:txBody>
      </p:sp>
    </p:spTree>
    <p:extLst>
      <p:ext uri="{BB962C8B-B14F-4D97-AF65-F5344CB8AC3E}">
        <p14:creationId xmlns:p14="http://schemas.microsoft.com/office/powerpoint/2010/main" val="3635362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 Misrepresentation of the information must also be avoided at all costs to ensure the presented information is easily interpreted by those seeking to</a:t>
            </a:r>
            <a:r>
              <a:rPr lang="en-US" sz="1200" baseline="0" dirty="0">
                <a:latin typeface="Times New Roman" panose="02020603050405020304" pitchFamily="18" charset="0"/>
                <a:cs typeface="Times New Roman" panose="02020603050405020304" pitchFamily="18" charset="0"/>
              </a:rPr>
              <a:t> apply it on various circumstances. This reduces the time taken while understanding what the graph or the chart is speaking.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E889414-9099-4676-B2CD-E2305EBCC3F7}" type="slidenum">
              <a:rPr lang="en-US" smtClean="0"/>
              <a:t>11</a:t>
            </a:fld>
            <a:endParaRPr lang="en-US"/>
          </a:p>
        </p:txBody>
      </p:sp>
    </p:spTree>
    <p:extLst>
      <p:ext uri="{BB962C8B-B14F-4D97-AF65-F5344CB8AC3E}">
        <p14:creationId xmlns:p14="http://schemas.microsoft.com/office/powerpoint/2010/main" val="3136177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a:solidFill>
                  <a:srgbClr val="222222"/>
                </a:solidFill>
                <a:effectLst/>
                <a:latin typeface="Times New Roman" panose="02020603050405020304" pitchFamily="18" charset="0"/>
                <a:cs typeface="Times New Roman" panose="02020603050405020304" pitchFamily="18" charset="0"/>
              </a:rPr>
              <a:t>This is therefore a real issue that can aris</a:t>
            </a:r>
            <a:r>
              <a:rPr lang="en-US" sz="1200" dirty="0">
                <a:solidFill>
                  <a:srgbClr val="222222"/>
                </a:solidFill>
                <a:latin typeface="Times New Roman" panose="02020603050405020304" pitchFamily="18" charset="0"/>
                <a:cs typeface="Times New Roman" panose="02020603050405020304" pitchFamily="18" charset="0"/>
              </a:rPr>
              <a:t>e in the organization prompting a research to determine whether there is a need to develop the new product and thus launch it in the market. Without</a:t>
            </a:r>
            <a:r>
              <a:rPr lang="en-US" sz="1200" baseline="0" dirty="0">
                <a:solidFill>
                  <a:srgbClr val="222222"/>
                </a:solidFill>
                <a:latin typeface="Times New Roman" panose="02020603050405020304" pitchFamily="18" charset="0"/>
                <a:cs typeface="Times New Roman" panose="02020603050405020304" pitchFamily="18" charset="0"/>
              </a:rPr>
              <a:t> looking at the risks then profitability is affected in the long run making the organizations objectives delay.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E889414-9099-4676-B2CD-E2305EBCC3F7}" type="slidenum">
              <a:rPr lang="en-US" smtClean="0"/>
              <a:t>12</a:t>
            </a:fld>
            <a:endParaRPr lang="en-US"/>
          </a:p>
        </p:txBody>
      </p:sp>
    </p:spTree>
    <p:extLst>
      <p:ext uri="{BB962C8B-B14F-4D97-AF65-F5344CB8AC3E}">
        <p14:creationId xmlns:p14="http://schemas.microsoft.com/office/powerpoint/2010/main" val="23073735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Better research</a:t>
            </a:r>
            <a:r>
              <a:rPr lang="en-US" baseline="0" dirty="0">
                <a:latin typeface="Times New Roman" panose="02020603050405020304" pitchFamily="18" charset="0"/>
                <a:cs typeface="Times New Roman" panose="02020603050405020304" pitchFamily="18" charset="0"/>
              </a:rPr>
              <a:t> aims at reducing the disadvantages associated with making uninformed decisions in the organization. It therefore works to avoid what can be avoided and include what needs to be included for continuity in the organization.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E889414-9099-4676-B2CD-E2305EBCC3F7}" type="slidenum">
              <a:rPr lang="en-US" smtClean="0"/>
              <a:t>13</a:t>
            </a:fld>
            <a:endParaRPr lang="en-US"/>
          </a:p>
        </p:txBody>
      </p:sp>
    </p:spTree>
    <p:extLst>
      <p:ext uri="{BB962C8B-B14F-4D97-AF65-F5344CB8AC3E}">
        <p14:creationId xmlns:p14="http://schemas.microsoft.com/office/powerpoint/2010/main" val="2776133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Therefore survey would help to collect some statistics which would then be used in determination of whether the organization can go on with launching the full product in the market. This is also done after survey report reveal the possible potential that the market has .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E889414-9099-4676-B2CD-E2305EBCC3F7}" type="slidenum">
              <a:rPr lang="en-US" smtClean="0"/>
              <a:t>14</a:t>
            </a:fld>
            <a:endParaRPr lang="en-US"/>
          </a:p>
        </p:txBody>
      </p:sp>
    </p:spTree>
    <p:extLst>
      <p:ext uri="{BB962C8B-B14F-4D97-AF65-F5344CB8AC3E}">
        <p14:creationId xmlns:p14="http://schemas.microsoft.com/office/powerpoint/2010/main" val="3534508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Sampling specifies conditions  and guided the process of selecting the members of the population to enable them participate in the study and thus contribute to the primary data as a source.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E889414-9099-4676-B2CD-E2305EBCC3F7}" type="slidenum">
              <a:rPr lang="en-US" smtClean="0"/>
              <a:t>15</a:t>
            </a:fld>
            <a:endParaRPr lang="en-US"/>
          </a:p>
        </p:txBody>
      </p:sp>
    </p:spTree>
    <p:extLst>
      <p:ext uri="{BB962C8B-B14F-4D97-AF65-F5344CB8AC3E}">
        <p14:creationId xmlns:p14="http://schemas.microsoft.com/office/powerpoint/2010/main" val="6650839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Specific characteristics in the information obtained can be captured which then creates openness thus encourage people to expand on their responses thus opening up new areas which may not have been considered initially .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E889414-9099-4676-B2CD-E2305EBCC3F7}" type="slidenum">
              <a:rPr lang="en-US" smtClean="0"/>
              <a:t>16</a:t>
            </a:fld>
            <a:endParaRPr lang="en-US"/>
          </a:p>
        </p:txBody>
      </p:sp>
    </p:spTree>
    <p:extLst>
      <p:ext uri="{BB962C8B-B14F-4D97-AF65-F5344CB8AC3E}">
        <p14:creationId xmlns:p14="http://schemas.microsoft.com/office/powerpoint/2010/main" val="10084051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Sometimes those participating may change their behavior thus give a wrong impression on the data collected. If the sample does not present</a:t>
            </a:r>
            <a:r>
              <a:rPr lang="en-US" sz="1200" baseline="0" dirty="0">
                <a:latin typeface="Times New Roman" panose="02020603050405020304" pitchFamily="18" charset="0"/>
                <a:cs typeface="Times New Roman" panose="02020603050405020304" pitchFamily="18" charset="0"/>
              </a:rPr>
              <a:t> the intended information, then there is a high chance that we miss on the exact information required.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E889414-9099-4676-B2CD-E2305EBCC3F7}" type="slidenum">
              <a:rPr lang="en-US" smtClean="0"/>
              <a:t>17</a:t>
            </a:fld>
            <a:endParaRPr lang="en-US"/>
          </a:p>
        </p:txBody>
      </p:sp>
    </p:spTree>
    <p:extLst>
      <p:ext uri="{BB962C8B-B14F-4D97-AF65-F5344CB8AC3E}">
        <p14:creationId xmlns:p14="http://schemas.microsoft.com/office/powerpoint/2010/main" val="35339212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It makes it possible for informed decision making which is key for the success of any particular organization. </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E889414-9099-4676-B2CD-E2305EBCC3F7}" type="slidenum">
              <a:rPr lang="en-US" smtClean="0"/>
              <a:t>18</a:t>
            </a:fld>
            <a:endParaRPr lang="en-US"/>
          </a:p>
        </p:txBody>
      </p:sp>
    </p:spTree>
    <p:extLst>
      <p:ext uri="{BB962C8B-B14F-4D97-AF65-F5344CB8AC3E}">
        <p14:creationId xmlns:p14="http://schemas.microsoft.com/office/powerpoint/2010/main" val="3654399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2F96BA0-CC37-4A77-B31C-C9B71555DB24}" type="datetimeFigureOut">
              <a:rPr lang="en-US" smtClean="0"/>
              <a:t>14-May-18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CCCB08-FB1B-440F-A2DB-E4C9FC20CE57}" type="slidenum">
              <a:rPr lang="en-US" smtClean="0"/>
              <a:t>‹#›</a:t>
            </a:fld>
            <a:endParaRPr lang="en-US"/>
          </a:p>
        </p:txBody>
      </p:sp>
    </p:spTree>
    <p:extLst>
      <p:ext uri="{BB962C8B-B14F-4D97-AF65-F5344CB8AC3E}">
        <p14:creationId xmlns:p14="http://schemas.microsoft.com/office/powerpoint/2010/main" val="718915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F96BA0-CC37-4A77-B31C-C9B71555DB24}" type="datetimeFigureOut">
              <a:rPr lang="en-US" smtClean="0"/>
              <a:t>14-May-18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CCCB08-FB1B-440F-A2DB-E4C9FC20CE57}" type="slidenum">
              <a:rPr lang="en-US" smtClean="0"/>
              <a:t>‹#›</a:t>
            </a:fld>
            <a:endParaRPr lang="en-US"/>
          </a:p>
        </p:txBody>
      </p:sp>
    </p:spTree>
    <p:extLst>
      <p:ext uri="{BB962C8B-B14F-4D97-AF65-F5344CB8AC3E}">
        <p14:creationId xmlns:p14="http://schemas.microsoft.com/office/powerpoint/2010/main" val="330525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2F96BA0-CC37-4A77-B31C-C9B71555DB24}" type="datetimeFigureOut">
              <a:rPr lang="en-US" smtClean="0"/>
              <a:t>14-May-18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CCCB08-FB1B-440F-A2DB-E4C9FC20CE57}" type="slidenum">
              <a:rPr lang="en-US" smtClean="0"/>
              <a:t>‹#›</a:t>
            </a:fld>
            <a:endParaRPr lang="en-US"/>
          </a:p>
        </p:txBody>
      </p:sp>
    </p:spTree>
    <p:extLst>
      <p:ext uri="{BB962C8B-B14F-4D97-AF65-F5344CB8AC3E}">
        <p14:creationId xmlns:p14="http://schemas.microsoft.com/office/powerpoint/2010/main" val="2813990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2F96BA0-CC37-4A77-B31C-C9B71555DB24}" type="datetimeFigureOut">
              <a:rPr lang="en-US" smtClean="0"/>
              <a:t>14-May-18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CCCB08-FB1B-440F-A2DB-E4C9FC20CE57}" type="slidenum">
              <a:rPr lang="en-US" smtClean="0"/>
              <a:t>‹#›</a:t>
            </a:fld>
            <a:endParaRPr lang="en-US"/>
          </a:p>
        </p:txBody>
      </p:sp>
    </p:spTree>
    <p:extLst>
      <p:ext uri="{BB962C8B-B14F-4D97-AF65-F5344CB8AC3E}">
        <p14:creationId xmlns:p14="http://schemas.microsoft.com/office/powerpoint/2010/main" val="1739891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2F96BA0-CC37-4A77-B31C-C9B71555DB24}" type="datetimeFigureOut">
              <a:rPr lang="en-US" smtClean="0"/>
              <a:t>14-May-18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CCCB08-FB1B-440F-A2DB-E4C9FC20CE57}" type="slidenum">
              <a:rPr lang="en-US" smtClean="0"/>
              <a:t>‹#›</a:t>
            </a:fld>
            <a:endParaRPr lang="en-US"/>
          </a:p>
        </p:txBody>
      </p:sp>
    </p:spTree>
    <p:extLst>
      <p:ext uri="{BB962C8B-B14F-4D97-AF65-F5344CB8AC3E}">
        <p14:creationId xmlns:p14="http://schemas.microsoft.com/office/powerpoint/2010/main" val="1378746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2F96BA0-CC37-4A77-B31C-C9B71555DB24}" type="datetimeFigureOut">
              <a:rPr lang="en-US" smtClean="0"/>
              <a:t>14-May-18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CCCB08-FB1B-440F-A2DB-E4C9FC20CE57}" type="slidenum">
              <a:rPr lang="en-US" smtClean="0"/>
              <a:t>‹#›</a:t>
            </a:fld>
            <a:endParaRPr lang="en-US"/>
          </a:p>
        </p:txBody>
      </p:sp>
    </p:spTree>
    <p:extLst>
      <p:ext uri="{BB962C8B-B14F-4D97-AF65-F5344CB8AC3E}">
        <p14:creationId xmlns:p14="http://schemas.microsoft.com/office/powerpoint/2010/main" val="3076623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F96BA0-CC37-4A77-B31C-C9B71555DB24}" type="datetimeFigureOut">
              <a:rPr lang="en-US" smtClean="0"/>
              <a:t>14-May-18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CCCB08-FB1B-440F-A2DB-E4C9FC20CE57}" type="slidenum">
              <a:rPr lang="en-US" smtClean="0"/>
              <a:t>‹#›</a:t>
            </a:fld>
            <a:endParaRPr lang="en-US"/>
          </a:p>
        </p:txBody>
      </p:sp>
    </p:spTree>
    <p:extLst>
      <p:ext uri="{BB962C8B-B14F-4D97-AF65-F5344CB8AC3E}">
        <p14:creationId xmlns:p14="http://schemas.microsoft.com/office/powerpoint/2010/main" val="1469363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2F96BA0-CC37-4A77-B31C-C9B71555DB24}" type="datetimeFigureOut">
              <a:rPr lang="en-US" smtClean="0"/>
              <a:t>14-May-18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CCCB08-FB1B-440F-A2DB-E4C9FC20CE57}" type="slidenum">
              <a:rPr lang="en-US" smtClean="0"/>
              <a:t>‹#›</a:t>
            </a:fld>
            <a:endParaRPr lang="en-US"/>
          </a:p>
        </p:txBody>
      </p:sp>
    </p:spTree>
    <p:extLst>
      <p:ext uri="{BB962C8B-B14F-4D97-AF65-F5344CB8AC3E}">
        <p14:creationId xmlns:p14="http://schemas.microsoft.com/office/powerpoint/2010/main" val="313737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2F96BA0-CC37-4A77-B31C-C9B71555DB24}" type="datetimeFigureOut">
              <a:rPr lang="en-US" smtClean="0"/>
              <a:t>14-May-18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CCCB08-FB1B-440F-A2DB-E4C9FC20CE57}" type="slidenum">
              <a:rPr lang="en-US" smtClean="0"/>
              <a:t>‹#›</a:t>
            </a:fld>
            <a:endParaRPr lang="en-US"/>
          </a:p>
        </p:txBody>
      </p:sp>
    </p:spTree>
    <p:extLst>
      <p:ext uri="{BB962C8B-B14F-4D97-AF65-F5344CB8AC3E}">
        <p14:creationId xmlns:p14="http://schemas.microsoft.com/office/powerpoint/2010/main" val="590042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2F96BA0-CC37-4A77-B31C-C9B71555DB24}" type="datetimeFigureOut">
              <a:rPr lang="en-US" smtClean="0"/>
              <a:t>14-May-18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CCCB08-FB1B-440F-A2DB-E4C9FC20CE57}" type="slidenum">
              <a:rPr lang="en-US" smtClean="0"/>
              <a:t>‹#›</a:t>
            </a:fld>
            <a:endParaRPr lang="en-US"/>
          </a:p>
        </p:txBody>
      </p:sp>
    </p:spTree>
    <p:extLst>
      <p:ext uri="{BB962C8B-B14F-4D97-AF65-F5344CB8AC3E}">
        <p14:creationId xmlns:p14="http://schemas.microsoft.com/office/powerpoint/2010/main" val="858750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2F96BA0-CC37-4A77-B31C-C9B71555DB24}" type="datetimeFigureOut">
              <a:rPr lang="en-US" smtClean="0"/>
              <a:t>14-May-18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CCCB08-FB1B-440F-A2DB-E4C9FC20CE57}"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754575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2F96BA0-CC37-4A77-B31C-C9B71555DB24}" type="datetimeFigureOut">
              <a:rPr lang="en-US" smtClean="0"/>
              <a:t>14-May-18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CCCB08-FB1B-440F-A2DB-E4C9FC20CE57}" type="slidenum">
              <a:rPr lang="en-US" smtClean="0"/>
              <a:t>‹#›</a:t>
            </a:fld>
            <a:endParaRPr lang="en-US"/>
          </a:p>
        </p:txBody>
      </p:sp>
    </p:spTree>
    <p:extLst>
      <p:ext uri="{BB962C8B-B14F-4D97-AF65-F5344CB8AC3E}">
        <p14:creationId xmlns:p14="http://schemas.microsoft.com/office/powerpoint/2010/main" val="16321076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2F96BA0-CC37-4A77-B31C-C9B71555DB24}" type="datetimeFigureOut">
              <a:rPr lang="en-US" smtClean="0"/>
              <a:t>14-May-18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CCCB08-FB1B-440F-A2DB-E4C9FC20CE57}"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17282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2F96BA0-CC37-4A77-B31C-C9B71555DB24}" type="datetimeFigureOut">
              <a:rPr lang="en-US" smtClean="0"/>
              <a:t>14-May-18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CCCB08-FB1B-440F-A2DB-E4C9FC20CE57}" type="slidenum">
              <a:rPr lang="en-US" smtClean="0"/>
              <a:t>‹#›</a:t>
            </a:fld>
            <a:endParaRPr lang="en-US"/>
          </a:p>
        </p:txBody>
      </p:sp>
    </p:spTree>
    <p:extLst>
      <p:ext uri="{BB962C8B-B14F-4D97-AF65-F5344CB8AC3E}">
        <p14:creationId xmlns:p14="http://schemas.microsoft.com/office/powerpoint/2010/main" val="5489864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F96BA0-CC37-4A77-B31C-C9B71555DB24}" type="datetimeFigureOut">
              <a:rPr lang="en-US" smtClean="0"/>
              <a:t>14-May-18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CCCB08-FB1B-440F-A2DB-E4C9FC20CE57}" type="slidenum">
              <a:rPr lang="en-US" smtClean="0"/>
              <a:t>‹#›</a:t>
            </a:fld>
            <a:endParaRPr lang="en-US"/>
          </a:p>
        </p:txBody>
      </p:sp>
    </p:spTree>
    <p:extLst>
      <p:ext uri="{BB962C8B-B14F-4D97-AF65-F5344CB8AC3E}">
        <p14:creationId xmlns:p14="http://schemas.microsoft.com/office/powerpoint/2010/main" val="35380095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F96BA0-CC37-4A77-B31C-C9B71555DB24}" type="datetimeFigureOut">
              <a:rPr lang="en-US" smtClean="0"/>
              <a:t>14-May-18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CCCB08-FB1B-440F-A2DB-E4C9FC20CE57}" type="slidenum">
              <a:rPr lang="en-US" smtClean="0"/>
              <a:t>‹#›</a:t>
            </a:fld>
            <a:endParaRPr lang="en-US"/>
          </a:p>
        </p:txBody>
      </p:sp>
    </p:spTree>
    <p:extLst>
      <p:ext uri="{BB962C8B-B14F-4D97-AF65-F5344CB8AC3E}">
        <p14:creationId xmlns:p14="http://schemas.microsoft.com/office/powerpoint/2010/main" val="3952465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2F96BA0-CC37-4A77-B31C-C9B71555DB24}" type="datetimeFigureOut">
              <a:rPr lang="en-US" smtClean="0"/>
              <a:t>14-May-18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ACCCB08-FB1B-440F-A2DB-E4C9FC20CE57}" type="slidenum">
              <a:rPr lang="en-US" smtClean="0"/>
              <a:t>‹#›</a:t>
            </a:fld>
            <a:endParaRPr lang="en-US"/>
          </a:p>
        </p:txBody>
      </p:sp>
    </p:spTree>
    <p:extLst>
      <p:ext uri="{BB962C8B-B14F-4D97-AF65-F5344CB8AC3E}">
        <p14:creationId xmlns:p14="http://schemas.microsoft.com/office/powerpoint/2010/main" val="11455610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nSpc>
                <a:spcPct val="100000"/>
              </a:lnSpc>
            </a:pPr>
            <a:r>
              <a:rPr lang="en-US" sz="4000" dirty="0">
                <a:solidFill>
                  <a:srgbClr val="00B0F0"/>
                </a:solidFill>
                <a:latin typeface="Times New Roman" panose="02020603050405020304" pitchFamily="18" charset="0"/>
                <a:cs typeface="Times New Roman" panose="02020603050405020304" pitchFamily="18" charset="0"/>
              </a:rPr>
              <a:t>Importance of research methods and their use in an organization</a:t>
            </a:r>
          </a:p>
        </p:txBody>
      </p:sp>
      <p:sp>
        <p:nvSpPr>
          <p:cNvPr id="3" name="Subtitle 2"/>
          <p:cNvSpPr>
            <a:spLocks noGrp="1"/>
          </p:cNvSpPr>
          <p:nvPr>
            <p:ph type="subTitle" idx="1"/>
          </p:nvPr>
        </p:nvSpPr>
        <p:spPr/>
        <p:txBody>
          <a:bodyPr/>
          <a:lstStyle/>
          <a:p>
            <a:pPr algn="ctr"/>
            <a:r>
              <a:rPr lang="en-US" dirty="0"/>
              <a:t>By (Insert your name here)</a:t>
            </a:r>
          </a:p>
        </p:txBody>
      </p:sp>
    </p:spTree>
    <p:extLst>
      <p:ext uri="{BB962C8B-B14F-4D97-AF65-F5344CB8AC3E}">
        <p14:creationId xmlns:p14="http://schemas.microsoft.com/office/powerpoint/2010/main" val="304593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lnSpc>
                <a:spcPct val="100000"/>
              </a:lnSpc>
            </a:pPr>
            <a:r>
              <a:rPr lang="en-US" sz="4000" dirty="0">
                <a:solidFill>
                  <a:srgbClr val="FF0000"/>
                </a:solidFill>
                <a:latin typeface="Times New Roman" panose="02020603050405020304" pitchFamily="18" charset="0"/>
                <a:cs typeface="Times New Roman" panose="02020603050405020304" pitchFamily="18" charset="0"/>
              </a:rPr>
              <a:t> </a:t>
            </a:r>
            <a:r>
              <a:rPr lang="en-US" sz="4000" b="1" u="sng" dirty="0">
                <a:solidFill>
                  <a:srgbClr val="00B0F0"/>
                </a:solidFill>
                <a:latin typeface="Times New Roman" panose="02020603050405020304" pitchFamily="18" charset="0"/>
                <a:cs typeface="Times New Roman" panose="02020603050405020304" pitchFamily="18" charset="0"/>
              </a:rPr>
              <a:t>Introduction</a:t>
            </a:r>
          </a:p>
        </p:txBody>
      </p:sp>
      <p:sp>
        <p:nvSpPr>
          <p:cNvPr id="3" name="Content Placeholder 2"/>
          <p:cNvSpPr>
            <a:spLocks noGrp="1"/>
          </p:cNvSpPr>
          <p:nvPr>
            <p:ph idx="1"/>
          </p:nvPr>
        </p:nvSpPr>
        <p:spPr>
          <a:xfrm>
            <a:off x="677334" y="1477577"/>
            <a:ext cx="8596668" cy="3902846"/>
          </a:xfrm>
        </p:spPr>
        <p:txBody>
          <a:bodyPr>
            <a:normAutofit fontScale="85000" lnSpcReduction="10000"/>
          </a:bodyPr>
          <a:lstStyle/>
          <a:p>
            <a:pPr marL="0" indent="0">
              <a:lnSpc>
                <a:spcPct val="170000"/>
              </a:lnSpc>
              <a:buNone/>
            </a:pPr>
            <a:endParaRPr lang="en-US" sz="2700" b="0" i="0" dirty="0">
              <a:solidFill>
                <a:srgbClr val="404040"/>
              </a:solidFill>
              <a:effectLst/>
              <a:latin typeface="Times New Roman" panose="02020603050405020304" pitchFamily="18" charset="0"/>
              <a:cs typeface="Times New Roman" panose="02020603050405020304" pitchFamily="18" charset="0"/>
            </a:endParaRPr>
          </a:p>
          <a:p>
            <a:pPr>
              <a:lnSpc>
                <a:spcPct val="170000"/>
              </a:lnSpc>
              <a:buFont typeface="Wingdings" panose="05000000000000000000" pitchFamily="2" charset="2"/>
              <a:buChar char="Ø"/>
            </a:pPr>
            <a:r>
              <a:rPr lang="en-US" sz="2700" b="0" i="0" dirty="0">
                <a:solidFill>
                  <a:srgbClr val="404040"/>
                </a:solidFill>
                <a:effectLst/>
                <a:latin typeface="Times New Roman" panose="02020603050405020304" pitchFamily="18" charset="0"/>
                <a:cs typeface="Times New Roman" panose="02020603050405020304" pitchFamily="18" charset="0"/>
              </a:rPr>
              <a:t>The research is aimed at provision of the necessary information for decision making.</a:t>
            </a:r>
          </a:p>
          <a:p>
            <a:pPr>
              <a:lnSpc>
                <a:spcPct val="170000"/>
              </a:lnSpc>
              <a:buFont typeface="Wingdings" panose="05000000000000000000" pitchFamily="2" charset="2"/>
              <a:buChar char="Ø"/>
            </a:pPr>
            <a:r>
              <a:rPr lang="en-US" sz="2700" b="0" i="0" dirty="0">
                <a:solidFill>
                  <a:srgbClr val="404040"/>
                </a:solidFill>
                <a:effectLst/>
                <a:latin typeface="Times New Roman" panose="02020603050405020304" pitchFamily="18" charset="0"/>
                <a:cs typeface="Times New Roman" panose="02020603050405020304" pitchFamily="18" charset="0"/>
              </a:rPr>
              <a:t> There are a number of tools </a:t>
            </a:r>
            <a:r>
              <a:rPr lang="en-US" sz="2700" dirty="0">
                <a:solidFill>
                  <a:srgbClr val="404040"/>
                </a:solidFill>
                <a:latin typeface="Times New Roman" panose="02020603050405020304" pitchFamily="18" charset="0"/>
                <a:cs typeface="Times New Roman" panose="02020603050405020304" pitchFamily="18" charset="0"/>
              </a:rPr>
              <a:t>that are employed in the process to make this position. According to Taylor et al. (2017), the primary role </a:t>
            </a:r>
            <a:r>
              <a:rPr lang="en-US" sz="2700" b="0" i="0" dirty="0">
                <a:solidFill>
                  <a:srgbClr val="404040"/>
                </a:solidFill>
                <a:effectLst/>
                <a:latin typeface="Times New Roman" panose="02020603050405020304" pitchFamily="18" charset="0"/>
                <a:cs typeface="Times New Roman" panose="02020603050405020304" pitchFamily="18" charset="0"/>
              </a:rPr>
              <a:t>of management is decision making which depends on research. </a:t>
            </a:r>
            <a:endParaRPr lang="en-US" sz="2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95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lnSpc>
                <a:spcPct val="100000"/>
              </a:lnSpc>
            </a:pPr>
            <a:r>
              <a:rPr lang="en-US" sz="3200" b="1" u="sng" dirty="0">
                <a:solidFill>
                  <a:srgbClr val="00B0F0"/>
                </a:solidFill>
                <a:latin typeface="Times New Roman" panose="02020603050405020304" pitchFamily="18" charset="0"/>
                <a:cs typeface="Times New Roman" panose="02020603050405020304" pitchFamily="18" charset="0"/>
              </a:rPr>
              <a:t>Importance of conducting effective research leading to good decision making</a:t>
            </a:r>
          </a:p>
        </p:txBody>
      </p:sp>
      <p:sp>
        <p:nvSpPr>
          <p:cNvPr id="3" name="Content Placeholder 2"/>
          <p:cNvSpPr>
            <a:spLocks noGrp="1"/>
          </p:cNvSpPr>
          <p:nvPr>
            <p:ph idx="1"/>
          </p:nvPr>
        </p:nvSpPr>
        <p:spPr/>
        <p:txBody>
          <a:bodyPr>
            <a:normAutofit fontScale="55000" lnSpcReduction="20000"/>
          </a:bodyPr>
          <a:lstStyle/>
          <a:p>
            <a:pPr>
              <a:lnSpc>
                <a:spcPct val="170000"/>
              </a:lnSpc>
              <a:buFont typeface="Wingdings" panose="05000000000000000000" pitchFamily="2" charset="2"/>
              <a:buChar char="Ø"/>
            </a:pPr>
            <a:r>
              <a:rPr lang="en-US" sz="4200" b="0" i="0" dirty="0">
                <a:solidFill>
                  <a:srgbClr val="404040"/>
                </a:solidFill>
                <a:effectLst/>
                <a:latin typeface="Times New Roman" panose="02020603050405020304" pitchFamily="18" charset="0"/>
                <a:cs typeface="Times New Roman" panose="02020603050405020304" pitchFamily="18" charset="0"/>
              </a:rPr>
              <a:t> Conducting market research range from gathering information on customers or the business.</a:t>
            </a:r>
          </a:p>
          <a:p>
            <a:pPr>
              <a:lnSpc>
                <a:spcPct val="170000"/>
              </a:lnSpc>
              <a:buFont typeface="Wingdings" panose="05000000000000000000" pitchFamily="2" charset="2"/>
              <a:buChar char="Ø"/>
            </a:pPr>
            <a:r>
              <a:rPr lang="en-US" sz="4200" b="0" i="0" dirty="0">
                <a:solidFill>
                  <a:srgbClr val="404040"/>
                </a:solidFill>
                <a:effectLst/>
                <a:latin typeface="Times New Roman" panose="02020603050405020304" pitchFamily="18" charset="0"/>
                <a:cs typeface="Times New Roman" panose="02020603050405020304" pitchFamily="18" charset="0"/>
              </a:rPr>
              <a:t> Primary role of management is decision making which </a:t>
            </a:r>
            <a:r>
              <a:rPr lang="en-US" sz="4300" b="0" i="0" dirty="0">
                <a:solidFill>
                  <a:srgbClr val="404040"/>
                </a:solidFill>
                <a:effectLst/>
                <a:latin typeface="Times New Roman" panose="02020603050405020304" pitchFamily="18" charset="0"/>
                <a:cs typeface="Times New Roman" panose="02020603050405020304" pitchFamily="18" charset="0"/>
              </a:rPr>
              <a:t>depends</a:t>
            </a:r>
            <a:r>
              <a:rPr lang="en-US" sz="4200" b="0" i="0" dirty="0">
                <a:solidFill>
                  <a:srgbClr val="404040"/>
                </a:solidFill>
                <a:effectLst/>
                <a:latin typeface="Times New Roman" panose="02020603050405020304" pitchFamily="18" charset="0"/>
                <a:cs typeface="Times New Roman" panose="02020603050405020304" pitchFamily="18" charset="0"/>
              </a:rPr>
              <a:t> on research</a:t>
            </a:r>
            <a:r>
              <a:rPr lang="en-US" sz="4200" dirty="0">
                <a:solidFill>
                  <a:srgbClr val="404040"/>
                </a:solidFill>
                <a:latin typeface="Times New Roman" panose="02020603050405020304" pitchFamily="18" charset="0"/>
                <a:cs typeface="Times New Roman" panose="02020603050405020304" pitchFamily="18" charset="0"/>
              </a:rPr>
              <a:t> which</a:t>
            </a:r>
            <a:r>
              <a:rPr lang="en-US" sz="4200" b="0" i="0" dirty="0">
                <a:solidFill>
                  <a:srgbClr val="404040"/>
                </a:solidFill>
                <a:effectLst/>
                <a:latin typeface="Times New Roman" panose="02020603050405020304" pitchFamily="18" charset="0"/>
                <a:cs typeface="Times New Roman" panose="02020603050405020304" pitchFamily="18" charset="0"/>
              </a:rPr>
              <a:t> is key for the business survival in a competitive environment. The information obtained can be used in making important decisions. Research is key in ensuring a business remains well informed (</a:t>
            </a:r>
            <a:r>
              <a:rPr lang="en-US" sz="4400" dirty="0">
                <a:latin typeface="Times New Roman" panose="02020603050405020304" pitchFamily="18" charset="0"/>
                <a:cs typeface="Times New Roman" panose="02020603050405020304" pitchFamily="18" charset="0"/>
              </a:rPr>
              <a:t>Taylor et al, 2015</a:t>
            </a:r>
            <a:r>
              <a:rPr lang="en-US" sz="4200" b="0" i="0" dirty="0">
                <a:solidFill>
                  <a:srgbClr val="404040"/>
                </a:solidFill>
                <a:effectLst/>
                <a:latin typeface="Times New Roman" panose="02020603050405020304" pitchFamily="18" charset="0"/>
                <a:cs typeface="Times New Roman" panose="02020603050405020304" pitchFamily="18" charset="0"/>
              </a:rPr>
              <a:t>).</a:t>
            </a:r>
            <a:endParaRPr lang="en-US" dirty="0"/>
          </a:p>
        </p:txBody>
      </p:sp>
    </p:spTree>
    <p:extLst>
      <p:ext uri="{BB962C8B-B14F-4D97-AF65-F5344CB8AC3E}">
        <p14:creationId xmlns:p14="http://schemas.microsoft.com/office/powerpoint/2010/main" val="2964082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lnSpc>
                <a:spcPct val="100000"/>
              </a:lnSpc>
            </a:pPr>
            <a:r>
              <a:rPr lang="en-US" sz="4000" u="sng" dirty="0">
                <a:solidFill>
                  <a:srgbClr val="00B0F0"/>
                </a:solidFill>
                <a:latin typeface="Times New Roman" panose="02020603050405020304" pitchFamily="18" charset="0"/>
                <a:cs typeface="Times New Roman" panose="02020603050405020304" pitchFamily="18" charset="0"/>
              </a:rPr>
              <a:t> Importance of conducting effective research leading to good decision making</a:t>
            </a:r>
          </a:p>
        </p:txBody>
      </p:sp>
      <p:sp>
        <p:nvSpPr>
          <p:cNvPr id="3" name="Content Placeholder 2"/>
          <p:cNvSpPr>
            <a:spLocks noGrp="1"/>
          </p:cNvSpPr>
          <p:nvPr>
            <p:ph idx="1"/>
          </p:nvPr>
        </p:nvSpPr>
        <p:spPr/>
        <p:txBody>
          <a:bodyPr>
            <a:noAutofit/>
          </a:bodyPr>
          <a:lstStyle/>
          <a:p>
            <a:pPr>
              <a:lnSpc>
                <a:spcPct val="150000"/>
              </a:lnSpc>
              <a:buFont typeface="Wingdings" panose="05000000000000000000" pitchFamily="2" charset="2"/>
              <a:buChar char="Ø"/>
            </a:pPr>
            <a:r>
              <a:rPr lang="en-US" sz="2700" dirty="0">
                <a:solidFill>
                  <a:srgbClr val="404040"/>
                </a:solidFill>
                <a:latin typeface="Times New Roman" panose="02020603050405020304" pitchFamily="18" charset="0"/>
                <a:cs typeface="Times New Roman" panose="02020603050405020304" pitchFamily="18" charset="0"/>
              </a:rPr>
              <a:t>The reports obtained usually have information on employees and consumer likes and dislikes. </a:t>
            </a:r>
          </a:p>
          <a:p>
            <a:pPr>
              <a:lnSpc>
                <a:spcPct val="150000"/>
              </a:lnSpc>
              <a:buFont typeface="Wingdings" panose="05000000000000000000" pitchFamily="2" charset="2"/>
              <a:buChar char="Ø"/>
            </a:pPr>
            <a:r>
              <a:rPr lang="en-US" sz="2700" dirty="0">
                <a:solidFill>
                  <a:srgbClr val="404040"/>
                </a:solidFill>
                <a:latin typeface="Times New Roman" panose="02020603050405020304" pitchFamily="18" charset="0"/>
                <a:cs typeface="Times New Roman" panose="02020603050405020304" pitchFamily="18" charset="0"/>
              </a:rPr>
              <a:t>Best strategies are developed through the research. Each business has varied strategy which makes it necessary for research that enables the business to evaluate aspects of the business such as profitability (</a:t>
            </a:r>
            <a:r>
              <a:rPr lang="en-US" sz="2700" dirty="0">
                <a:latin typeface="Times New Roman" panose="02020603050405020304" pitchFamily="18" charset="0"/>
                <a:cs typeface="Times New Roman" panose="02020603050405020304" pitchFamily="18" charset="0"/>
              </a:rPr>
              <a:t>Taylor et al, 2015</a:t>
            </a:r>
            <a:r>
              <a:rPr lang="en-US" sz="2700" dirty="0">
                <a:solidFill>
                  <a:srgbClr val="404040"/>
                </a:solidFill>
                <a:latin typeface="Times New Roman" panose="02020603050405020304" pitchFamily="18" charset="0"/>
                <a:cs typeface="Times New Roman" panose="02020603050405020304" pitchFamily="18" charset="0"/>
              </a:rPr>
              <a:t>).</a:t>
            </a:r>
            <a:endParaRPr lang="en-US" sz="2700" dirty="0">
              <a:latin typeface="Times New Roman" panose="02020603050405020304" pitchFamily="18" charset="0"/>
              <a:cs typeface="Times New Roman" panose="02020603050405020304" pitchFamily="18" charset="0"/>
            </a:endParaRPr>
          </a:p>
          <a:p>
            <a:pPr marL="0" indent="0">
              <a:lnSpc>
                <a:spcPct val="150000"/>
              </a:lnSpc>
              <a:buNone/>
            </a:pPr>
            <a:r>
              <a:rPr lang="en-US" sz="2700" dirty="0">
                <a:solidFill>
                  <a:srgbClr val="404040"/>
                </a:solidFill>
                <a:latin typeface="Times New Roman" panose="02020603050405020304" pitchFamily="18" charset="0"/>
                <a:cs typeface="Times New Roman" panose="02020603050405020304" pitchFamily="18" charset="0"/>
              </a:rPr>
              <a:t>   </a:t>
            </a:r>
          </a:p>
          <a:p>
            <a:pPr marL="0" indent="0">
              <a:lnSpc>
                <a:spcPct val="150000"/>
              </a:lnSpc>
              <a:buNone/>
            </a:pPr>
            <a:endParaRPr lang="en-US" sz="2700" dirty="0">
              <a:latin typeface="Times New Roman" panose="02020603050405020304" pitchFamily="18" charset="0"/>
              <a:cs typeface="Times New Roman" panose="02020603050405020304" pitchFamily="18" charset="0"/>
            </a:endParaRPr>
          </a:p>
          <a:p>
            <a:pPr marL="0" indent="0">
              <a:lnSpc>
                <a:spcPct val="150000"/>
              </a:lnSpc>
              <a:buNone/>
            </a:pPr>
            <a:endParaRPr lang="en-US" sz="2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7101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lnSpc>
                <a:spcPct val="100000"/>
              </a:lnSpc>
            </a:pPr>
            <a:r>
              <a:rPr lang="en-US" sz="3200" b="1" u="sng" dirty="0">
                <a:solidFill>
                  <a:srgbClr val="00B0F0"/>
                </a:solidFill>
              </a:rPr>
              <a:t> </a:t>
            </a:r>
            <a:r>
              <a:rPr lang="en-US" sz="3200" b="1" u="sng" dirty="0">
                <a:solidFill>
                  <a:srgbClr val="00B0F0"/>
                </a:solidFill>
                <a:latin typeface="Times New Roman" panose="02020603050405020304" pitchFamily="18" charset="0"/>
                <a:cs typeface="Times New Roman" panose="02020603050405020304" pitchFamily="18" charset="0"/>
              </a:rPr>
              <a:t>Importance of conducting effective research leading to good decision making</a:t>
            </a:r>
          </a:p>
        </p:txBody>
      </p:sp>
      <p:sp>
        <p:nvSpPr>
          <p:cNvPr id="3" name="Content Placeholder 2"/>
          <p:cNvSpPr>
            <a:spLocks noGrp="1"/>
          </p:cNvSpPr>
          <p:nvPr>
            <p:ph idx="1"/>
          </p:nvPr>
        </p:nvSpPr>
        <p:spPr/>
        <p:txBody>
          <a:bodyPr>
            <a:normAutofit/>
          </a:bodyPr>
          <a:lstStyle/>
          <a:p>
            <a:pPr lvl="0">
              <a:lnSpc>
                <a:spcPct val="150000"/>
              </a:lnSpc>
              <a:buFont typeface="Wingdings" panose="05000000000000000000" pitchFamily="2" charset="2"/>
              <a:buChar char="Ø"/>
            </a:pPr>
            <a:r>
              <a:rPr lang="en-US" sz="2400" dirty="0">
                <a:solidFill>
                  <a:srgbClr val="404040"/>
                </a:solidFill>
                <a:latin typeface="Times New Roman" panose="02020603050405020304" pitchFamily="18" charset="0"/>
                <a:cs typeface="Times New Roman" panose="02020603050405020304" pitchFamily="18" charset="0"/>
              </a:rPr>
              <a:t>staff satisfaction level is easily ascertained through research. </a:t>
            </a:r>
          </a:p>
          <a:p>
            <a:pPr>
              <a:lnSpc>
                <a:spcPct val="150000"/>
              </a:lnSpc>
              <a:buFont typeface="Wingdings" panose="05000000000000000000" pitchFamily="2" charset="2"/>
              <a:buChar char="Ø"/>
            </a:pPr>
            <a:r>
              <a:rPr lang="en-US" sz="2400" dirty="0">
                <a:solidFill>
                  <a:srgbClr val="404040"/>
                </a:solidFill>
                <a:latin typeface="Times New Roman" panose="02020603050405020304" pitchFamily="18" charset="0"/>
                <a:cs typeface="Times New Roman" panose="02020603050405020304" pitchFamily="18" charset="0"/>
              </a:rPr>
              <a:t>The difficulties experienced by staff is well understood which enables the organization to obtain a good picture when it comes to handling various situations at the work place. (</a:t>
            </a:r>
            <a:r>
              <a:rPr lang="en-US" sz="2400" dirty="0">
                <a:latin typeface="Times New Roman" panose="02020603050405020304" pitchFamily="18" charset="0"/>
                <a:cs typeface="Times New Roman" panose="02020603050405020304" pitchFamily="18" charset="0"/>
              </a:rPr>
              <a:t>Bryman &amp; Bell, 2015</a:t>
            </a:r>
            <a:r>
              <a:rPr lang="en-US" sz="2400" dirty="0">
                <a:solidFill>
                  <a:srgbClr val="404040"/>
                </a:solidFill>
                <a:latin typeface="Times New Roman" panose="02020603050405020304" pitchFamily="18" charset="0"/>
                <a:cs typeface="Times New Roman" panose="02020603050405020304" pitchFamily="18" charset="0"/>
              </a:rPr>
              <a:t>) </a:t>
            </a:r>
          </a:p>
          <a:p>
            <a:pPr marL="0" lvl="0" indent="0">
              <a:lnSpc>
                <a:spcPct val="150000"/>
              </a:lnSpc>
              <a:buNone/>
            </a:pPr>
            <a:endParaRPr lang="en-US" dirty="0"/>
          </a:p>
        </p:txBody>
      </p:sp>
    </p:spTree>
    <p:extLst>
      <p:ext uri="{BB962C8B-B14F-4D97-AF65-F5344CB8AC3E}">
        <p14:creationId xmlns:p14="http://schemas.microsoft.com/office/powerpoint/2010/main" val="791014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lnSpc>
                <a:spcPct val="100000"/>
              </a:lnSpc>
            </a:pPr>
            <a:r>
              <a:rPr lang="en-US" sz="3200" b="1" u="sng" dirty="0">
                <a:solidFill>
                  <a:srgbClr val="00B0F0"/>
                </a:solidFill>
                <a:latin typeface="Times New Roman" panose="02020603050405020304" pitchFamily="18" charset="0"/>
                <a:cs typeface="Times New Roman" panose="02020603050405020304" pitchFamily="18" charset="0"/>
              </a:rPr>
              <a:t>Analysis of the process associated with putting together a research study</a:t>
            </a:r>
          </a:p>
        </p:txBody>
      </p:sp>
      <p:sp>
        <p:nvSpPr>
          <p:cNvPr id="3" name="Content Placeholder 2"/>
          <p:cNvSpPr>
            <a:spLocks noGrp="1"/>
          </p:cNvSpPr>
          <p:nvPr>
            <p:ph idx="1"/>
          </p:nvPr>
        </p:nvSpPr>
        <p:spPr/>
        <p:txBody>
          <a:bodyPr>
            <a:noAutofit/>
          </a:bodyPr>
          <a:lstStyle/>
          <a:p>
            <a:pPr>
              <a:lnSpc>
                <a:spcPct val="100000"/>
              </a:lnSpc>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Problem identification.</a:t>
            </a:r>
          </a:p>
          <a:p>
            <a:pPr>
              <a:lnSpc>
                <a:spcPct val="100000"/>
              </a:lnSpc>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 the process involves developing the research question which might be considered as the problem involved. C </a:t>
            </a:r>
            <a:r>
              <a:rPr lang="en-US" sz="2400" dirty="0">
                <a:solidFill>
                  <a:srgbClr val="404040"/>
                </a:solidFill>
                <a:latin typeface="Roboto"/>
              </a:rPr>
              <a:t>(</a:t>
            </a:r>
            <a:r>
              <a:rPr lang="en-US" sz="2400" dirty="0">
                <a:latin typeface="Times New Roman" panose="02020603050405020304" pitchFamily="18" charset="0"/>
                <a:cs typeface="Times New Roman" panose="02020603050405020304" pitchFamily="18" charset="0"/>
              </a:rPr>
              <a:t>Bryman &amp; Bell, 2015</a:t>
            </a:r>
            <a:r>
              <a:rPr lang="en-US" sz="2400" dirty="0">
                <a:solidFill>
                  <a:srgbClr val="404040"/>
                </a:solidFill>
                <a:latin typeface="Roboto"/>
              </a:rPr>
              <a:t>).</a:t>
            </a:r>
            <a:r>
              <a:rPr lang="en-US" sz="24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 </a:t>
            </a:r>
          </a:p>
          <a:p>
            <a:pPr>
              <a:lnSpc>
                <a:spcPct val="100000"/>
              </a:lnSpc>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The problem is clarified for identification of whether the problem is broad in scope or not. this narrows the research process </a:t>
            </a:r>
            <a:r>
              <a:rPr lang="en-US" dirty="0">
                <a:solidFill>
                  <a:srgbClr val="404040"/>
                </a:solidFill>
                <a:latin typeface="Roboto"/>
              </a:rPr>
              <a:t>(</a:t>
            </a:r>
            <a:r>
              <a:rPr lang="en-US" dirty="0">
                <a:latin typeface="Times New Roman" panose="02020603050405020304" pitchFamily="18" charset="0"/>
                <a:cs typeface="Times New Roman" panose="02020603050405020304" pitchFamily="18" charset="0"/>
              </a:rPr>
              <a:t>Bryman &amp; Bell, 2015</a:t>
            </a:r>
            <a:r>
              <a:rPr lang="en-US" dirty="0">
                <a:solidFill>
                  <a:srgbClr val="404040"/>
                </a:solidFill>
                <a:latin typeface="Roboto"/>
              </a:rPr>
              <a:t>).</a:t>
            </a:r>
            <a:r>
              <a:rPr lang="en-US" sz="2700" dirty="0">
                <a:latin typeface="Times New Roman" panose="02020603050405020304" pitchFamily="18" charset="0"/>
                <a:cs typeface="Times New Roman" panose="02020603050405020304" pitchFamily="18" charset="0"/>
              </a:rPr>
              <a:t> </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2002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lnSpc>
                <a:spcPct val="100000"/>
              </a:lnSpc>
            </a:pPr>
            <a:r>
              <a:rPr lang="en-US" sz="3200" b="1" u="sng" dirty="0">
                <a:solidFill>
                  <a:srgbClr val="00B0F0"/>
                </a:solidFill>
                <a:latin typeface="Times New Roman" panose="02020603050405020304" pitchFamily="18" charset="0"/>
                <a:cs typeface="Times New Roman" panose="02020603050405020304" pitchFamily="18" charset="0"/>
              </a:rPr>
              <a:t>Analysis of the process associated with putting together a research study</a:t>
            </a:r>
          </a:p>
        </p:txBody>
      </p:sp>
      <p:sp>
        <p:nvSpPr>
          <p:cNvPr id="3" name="Content Placeholder 2"/>
          <p:cNvSpPr>
            <a:spLocks noGrp="1"/>
          </p:cNvSpPr>
          <p:nvPr>
            <p:ph idx="1"/>
          </p:nvPr>
        </p:nvSpPr>
        <p:spPr/>
        <p:txBody>
          <a:bodyPr>
            <a:normAutofit fontScale="92500"/>
          </a:bodyPr>
          <a:lstStyle/>
          <a:p>
            <a:pPr>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Defining the terms and concepts.</a:t>
            </a:r>
          </a:p>
          <a:p>
            <a:pPr>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This involves words and phrases used in the purpose statement for description of the study </a:t>
            </a:r>
            <a:r>
              <a:rPr lang="en-US" sz="2400" dirty="0">
                <a:solidFill>
                  <a:srgbClr val="404040"/>
                </a:solidFill>
                <a:latin typeface="Roboto"/>
              </a:rPr>
              <a:t>(</a:t>
            </a:r>
            <a:r>
              <a:rPr lang="en-US" sz="2400" dirty="0">
                <a:latin typeface="Times New Roman" panose="02020603050405020304" pitchFamily="18" charset="0"/>
                <a:cs typeface="Times New Roman" panose="02020603050405020304" pitchFamily="18" charset="0"/>
              </a:rPr>
              <a:t>Bryman &amp; Bell, 2015</a:t>
            </a:r>
            <a:r>
              <a:rPr lang="en-US" sz="2400" dirty="0">
                <a:solidFill>
                  <a:srgbClr val="404040"/>
                </a:solidFill>
                <a:latin typeface="Roboto"/>
              </a:rPr>
              <a:t>).</a:t>
            </a:r>
            <a:endParaRPr lang="en-US" sz="27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Development of the instrumentation plan</a:t>
            </a:r>
          </a:p>
          <a:p>
            <a:pPr>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It forms the plans for the study. </a:t>
            </a:r>
            <a:r>
              <a:rPr lang="en-US" dirty="0">
                <a:solidFill>
                  <a:srgbClr val="404040"/>
                </a:solidFill>
                <a:latin typeface="Roboto"/>
              </a:rPr>
              <a:t>(</a:t>
            </a:r>
            <a:r>
              <a:rPr lang="en-US" dirty="0">
                <a:latin typeface="Times New Roman" panose="02020603050405020304" pitchFamily="18" charset="0"/>
                <a:cs typeface="Times New Roman" panose="02020603050405020304" pitchFamily="18" charset="0"/>
              </a:rPr>
              <a:t>Bryman &amp; Bell, 2015</a:t>
            </a:r>
            <a:r>
              <a:rPr lang="en-US" dirty="0">
                <a:solidFill>
                  <a:srgbClr val="404040"/>
                </a:solidFill>
                <a:latin typeface="Roboto"/>
              </a:rPr>
              <a:t>).</a:t>
            </a:r>
            <a:r>
              <a:rPr lang="en-US" sz="2700" dirty="0">
                <a:latin typeface="Times New Roman" panose="02020603050405020304" pitchFamily="18" charset="0"/>
                <a:cs typeface="Times New Roman" panose="02020603050405020304" pitchFamily="18" charset="0"/>
              </a:rPr>
              <a:t> </a:t>
            </a:r>
          </a:p>
          <a:p>
            <a:pPr marL="0" indent="0">
              <a:buNone/>
            </a:pPr>
            <a:r>
              <a:rPr lang="en-US" sz="2700" dirty="0">
                <a:latin typeface="Times New Roman" panose="02020603050405020304" pitchFamily="18" charset="0"/>
                <a:cs typeface="Times New Roman" panose="02020603050405020304" pitchFamily="18" charset="0"/>
              </a:rPr>
              <a:t>Analyze the data obtained for making critical decisions. </a:t>
            </a:r>
          </a:p>
          <a:p>
            <a:pPr marL="0" indent="0">
              <a:buNone/>
            </a:pPr>
            <a:r>
              <a:rPr lang="en-US" sz="4900" dirty="0">
                <a:latin typeface="Times New Roman" panose="02020603050405020304" pitchFamily="18" charset="0"/>
                <a:cs typeface="Times New Roman" panose="02020603050405020304" pitchFamily="18" charset="0"/>
              </a:rPr>
              <a:t> </a:t>
            </a:r>
          </a:p>
          <a:p>
            <a:pPr marL="0" indent="0">
              <a:buNone/>
            </a:pPr>
            <a:endParaRPr lang="en-US" dirty="0"/>
          </a:p>
        </p:txBody>
      </p:sp>
    </p:spTree>
    <p:extLst>
      <p:ext uri="{BB962C8B-B14F-4D97-AF65-F5344CB8AC3E}">
        <p14:creationId xmlns:p14="http://schemas.microsoft.com/office/powerpoint/2010/main" val="269657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lnSpc>
                <a:spcPct val="100000"/>
              </a:lnSpc>
            </a:pPr>
            <a:r>
              <a:rPr lang="en-US" sz="3200" b="1" u="sng"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S</a:t>
            </a:r>
            <a:r>
              <a:rPr lang="en-US" sz="3200" b="1" u="sng"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ummary of research methods including advantages and disadvantages of each</a:t>
            </a:r>
            <a:endParaRPr lang="en-US" sz="3200" b="1" u="sng"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930400"/>
            <a:ext cx="8596668" cy="3880773"/>
          </a:xfrm>
        </p:spPr>
        <p:txBody>
          <a:bodyPr>
            <a:normAutofit/>
          </a:bodyPr>
          <a:lstStyle/>
          <a:p>
            <a:pPr marL="0" indent="0">
              <a:buNone/>
            </a:pPr>
            <a:endParaRPr lang="en-US" sz="27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Linguistic research</a:t>
            </a:r>
          </a:p>
          <a:p>
            <a:pPr>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These allows one to study a phenomena learned in linguistic content module. The research lends to quantitative research which helps us develop other skills on data analysis </a:t>
            </a:r>
            <a:r>
              <a:rPr lang="en-US" sz="2400" dirty="0">
                <a:solidFill>
                  <a:srgbClr val="404040"/>
                </a:solidFill>
                <a:latin typeface="Roboto"/>
              </a:rPr>
              <a:t>(</a:t>
            </a:r>
            <a:r>
              <a:rPr lang="en-US" sz="2400" dirty="0" err="1">
                <a:latin typeface="Times New Roman" panose="02020603050405020304" pitchFamily="18" charset="0"/>
                <a:cs typeface="Times New Roman" panose="02020603050405020304" pitchFamily="18" charset="0"/>
              </a:rPr>
              <a:t>Bryman</a:t>
            </a:r>
            <a:r>
              <a:rPr lang="en-US" sz="2400" dirty="0">
                <a:latin typeface="Times New Roman" panose="02020603050405020304" pitchFamily="18" charset="0"/>
                <a:cs typeface="Times New Roman" panose="02020603050405020304" pitchFamily="18" charset="0"/>
              </a:rPr>
              <a:t> &amp; Bell, 2015</a:t>
            </a:r>
            <a:r>
              <a:rPr lang="en-US" sz="2400" dirty="0">
                <a:solidFill>
                  <a:srgbClr val="404040"/>
                </a:solidFill>
                <a:latin typeface="Roboto"/>
              </a:rPr>
              <a:t>).</a:t>
            </a:r>
            <a:r>
              <a:rPr lang="en-US" sz="2400" dirty="0">
                <a:latin typeface="Times New Roman" panose="02020603050405020304" pitchFamily="18" charset="0"/>
                <a:cs typeface="Times New Roman" panose="02020603050405020304" pitchFamily="18" charset="0"/>
              </a:rPr>
              <a:t> </a:t>
            </a:r>
            <a:endParaRPr lang="en-US" sz="27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Text based research has a wide range of things which offers a lot of freedom. It is not</a:t>
            </a:r>
          </a:p>
        </p:txBody>
      </p:sp>
    </p:spTree>
    <p:extLst>
      <p:ext uri="{BB962C8B-B14F-4D97-AF65-F5344CB8AC3E}">
        <p14:creationId xmlns:p14="http://schemas.microsoft.com/office/powerpoint/2010/main" val="3818331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lnSpc>
                <a:spcPct val="100000"/>
              </a:lnSpc>
            </a:pPr>
            <a:r>
              <a:rPr lang="en-US" sz="3200" u="sng"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S</a:t>
            </a:r>
            <a:r>
              <a:rPr lang="en-US" sz="3200" u="sng"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ummary of research methods including advantages and disadvantages of each</a:t>
            </a:r>
            <a:endParaRPr lang="en-US" sz="3200" u="sng"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150000"/>
              </a:lnSpc>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Ethnographic research.</a:t>
            </a:r>
          </a:p>
          <a:p>
            <a:pPr>
              <a:lnSpc>
                <a:spcPct val="150000"/>
              </a:lnSpc>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 It involves getting close to the local culture through skills development and confidence (Fowler, 2013). </a:t>
            </a:r>
          </a:p>
          <a:p>
            <a:pPr marL="0" indent="0">
              <a:lnSpc>
                <a:spcPct val="150000"/>
              </a:lnSpc>
              <a:buNone/>
            </a:pPr>
            <a:r>
              <a:rPr lang="en-US" sz="27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006122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lnSpc>
                <a:spcPct val="100000"/>
              </a:lnSpc>
            </a:pPr>
            <a:r>
              <a:rPr lang="en-US" sz="3200" b="1" u="sng"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Effective presentation strategies for reporting research results</a:t>
            </a:r>
            <a:endParaRPr lang="en-US" sz="3200" b="1" u="sng"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planning should be done to ensure consideration of the audience and various guidelines is done.</a:t>
            </a:r>
          </a:p>
          <a:p>
            <a:pPr>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 The main message to be communicated inn the presentation must be determined also. slides must also be build through a proper design that is able to effectively communicate the information required (Fowler, 2013). </a:t>
            </a:r>
          </a:p>
        </p:txBody>
      </p:sp>
    </p:spTree>
    <p:extLst>
      <p:ext uri="{BB962C8B-B14F-4D97-AF65-F5344CB8AC3E}">
        <p14:creationId xmlns:p14="http://schemas.microsoft.com/office/powerpoint/2010/main" val="954449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lnSpc>
                <a:spcPct val="100000"/>
              </a:lnSpc>
            </a:pPr>
            <a:r>
              <a:rPr lang="en-US" sz="3200" u="sng"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Effective presentation strategies for reporting research results</a:t>
            </a:r>
            <a:endParaRPr lang="en-US" sz="3200" u="sng" dirty="0">
              <a:solidFill>
                <a:srgbClr val="00B0F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nSpc>
                <a:spcPct val="150000"/>
              </a:lnSpc>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Data presentation is key. </a:t>
            </a:r>
          </a:p>
          <a:p>
            <a:pPr>
              <a:lnSpc>
                <a:spcPct val="150000"/>
              </a:lnSpc>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This should be done through graphs such as bar graphs and charts. They should be made cleaner to enable them convey the required information through accuracy in the data provided (Fowler, 2013). </a:t>
            </a:r>
          </a:p>
        </p:txBody>
      </p:sp>
    </p:spTree>
    <p:extLst>
      <p:ext uri="{BB962C8B-B14F-4D97-AF65-F5344CB8AC3E}">
        <p14:creationId xmlns:p14="http://schemas.microsoft.com/office/powerpoint/2010/main" val="381076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b="1" u="sng" dirty="0">
                <a:solidFill>
                  <a:srgbClr val="00B0F0"/>
                </a:solidFill>
                <a:latin typeface="Times New Roman" panose="02020603050405020304" pitchFamily="18" charset="0"/>
                <a:cs typeface="Times New Roman" panose="02020603050405020304" pitchFamily="18" charset="0"/>
              </a:rPr>
              <a:t>Real research problem that could arise within a company in my discipline</a:t>
            </a:r>
          </a:p>
        </p:txBody>
      </p:sp>
      <p:sp>
        <p:nvSpPr>
          <p:cNvPr id="3" name="Content Placeholder 2"/>
          <p:cNvSpPr>
            <a:spLocks noGrp="1"/>
          </p:cNvSpPr>
          <p:nvPr>
            <p:ph idx="1"/>
          </p:nvPr>
        </p:nvSpPr>
        <p:spPr/>
        <p:txBody>
          <a:bodyPr>
            <a:normAutofit/>
          </a:bodyPr>
          <a:lstStyle/>
          <a:p>
            <a:pPr marL="0" indent="0">
              <a:buNone/>
            </a:pPr>
            <a:r>
              <a:rPr lang="en-US" sz="2700" b="0" i="0" dirty="0">
                <a:solidFill>
                  <a:srgbClr val="222222"/>
                </a:solidFill>
                <a:effectLst/>
                <a:latin typeface="Times New Roman" panose="02020603050405020304" pitchFamily="18" charset="0"/>
                <a:cs typeface="Times New Roman" panose="02020603050405020304" pitchFamily="18" charset="0"/>
              </a:rPr>
              <a:t>	</a:t>
            </a:r>
          </a:p>
          <a:p>
            <a:pPr>
              <a:buFont typeface="Wingdings" panose="05000000000000000000" pitchFamily="2" charset="2"/>
              <a:buChar char="Ø"/>
            </a:pPr>
            <a:r>
              <a:rPr lang="en-US" sz="2700" b="0" i="0" dirty="0">
                <a:solidFill>
                  <a:srgbClr val="222222"/>
                </a:solidFill>
                <a:effectLst/>
                <a:latin typeface="Times New Roman" panose="02020603050405020304" pitchFamily="18" charset="0"/>
                <a:cs typeface="Times New Roman" panose="02020603050405020304" pitchFamily="18" charset="0"/>
              </a:rPr>
              <a:t>This can be risks associated with offering new products and services. </a:t>
            </a:r>
          </a:p>
          <a:p>
            <a:pPr>
              <a:buFont typeface="Wingdings" panose="05000000000000000000" pitchFamily="2" charset="2"/>
              <a:buChar char="Ø"/>
            </a:pPr>
            <a:r>
              <a:rPr lang="en-US" sz="2700" b="0" i="0" dirty="0">
                <a:solidFill>
                  <a:srgbClr val="222222"/>
                </a:solidFill>
                <a:effectLst/>
                <a:latin typeface="Times New Roman" panose="02020603050405020304" pitchFamily="18" charset="0"/>
                <a:cs typeface="Times New Roman" panose="02020603050405020304" pitchFamily="18" charset="0"/>
              </a:rPr>
              <a:t>This is because it is hard to determine how the new products will be received in the market. Furthermore, the organization doesn’t want to spend too much developing a product that will later be rejected upon entry into the market</a:t>
            </a:r>
            <a:r>
              <a:rPr lang="en-US" sz="2700" dirty="0">
                <a:solidFill>
                  <a:srgbClr val="222222"/>
                </a:solidFill>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(Fowler, 2013). </a:t>
            </a:r>
            <a:endParaRPr lang="en-US" sz="2700" b="0" i="0" dirty="0">
              <a:solidFill>
                <a:srgbClr val="222222"/>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7135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b="1" u="sng" dirty="0">
                <a:solidFill>
                  <a:srgbClr val="00B0F0"/>
                </a:solidFill>
                <a:latin typeface="Times New Roman" panose="02020603050405020304" pitchFamily="18" charset="0"/>
                <a:cs typeface="Times New Roman" panose="02020603050405020304" pitchFamily="18" charset="0"/>
              </a:rPr>
              <a:t>Hypothetical or real research problem that could arise within a company in my discipline</a:t>
            </a:r>
          </a:p>
        </p:txBody>
      </p:sp>
      <p:sp>
        <p:nvSpPr>
          <p:cNvPr id="3" name="Content Placeholder 2"/>
          <p:cNvSpPr>
            <a:spLocks noGrp="1"/>
          </p:cNvSpPr>
          <p:nvPr>
            <p:ph idx="1"/>
          </p:nvPr>
        </p:nvSpPr>
        <p:spPr/>
        <p:txBody>
          <a:bodyPr/>
          <a:lstStyle/>
          <a:p>
            <a:pPr>
              <a:lnSpc>
                <a:spcPct val="150000"/>
              </a:lnSpc>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Therefore there might arise a need to conduct better research before the product is launched.</a:t>
            </a:r>
          </a:p>
          <a:p>
            <a:pPr>
              <a:lnSpc>
                <a:spcPct val="150000"/>
              </a:lnSpc>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This is so that any thing that may not be viable is not allowed into the market </a:t>
            </a:r>
            <a:r>
              <a:rPr lang="en-US" sz="2400" dirty="0">
                <a:latin typeface="Times New Roman" panose="02020603050405020304" pitchFamily="18" charset="0"/>
                <a:cs typeface="Times New Roman" panose="02020603050405020304" pitchFamily="18" charset="0"/>
              </a:rPr>
              <a:t>(Fowler, 2013). </a:t>
            </a:r>
            <a:r>
              <a:rPr lang="en-US" sz="27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606179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u="sng" dirty="0">
                <a:solidFill>
                  <a:srgbClr val="00B0F0"/>
                </a:solidFill>
                <a:latin typeface="Times New Roman" panose="02020603050405020304" pitchFamily="18" charset="0"/>
                <a:cs typeface="Times New Roman" panose="02020603050405020304" pitchFamily="18" charset="0"/>
              </a:rPr>
              <a:t>Research methods that could be used to address this research problem</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sz="2700" u="sng" dirty="0">
                <a:solidFill>
                  <a:srgbClr val="00B0F0"/>
                </a:solidFill>
                <a:latin typeface="Times New Roman" panose="02020603050405020304" pitchFamily="18" charset="0"/>
                <a:cs typeface="Times New Roman" panose="02020603050405020304" pitchFamily="18" charset="0"/>
              </a:rPr>
              <a:t>Survey</a:t>
            </a:r>
            <a:r>
              <a:rPr lang="en-US" sz="2700" dirty="0">
                <a:latin typeface="Times New Roman" panose="02020603050405020304" pitchFamily="18" charset="0"/>
                <a:cs typeface="Times New Roman" panose="02020603050405020304" pitchFamily="18" charset="0"/>
              </a:rPr>
              <a:t> is amongst the research methods that could be used to address the problem. </a:t>
            </a:r>
          </a:p>
          <a:p>
            <a:pPr>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This is done through an approach of the clients in the market to determine their take as they use the newly launched product. </a:t>
            </a:r>
            <a:r>
              <a:rPr lang="en-US" dirty="0">
                <a:latin typeface="Times New Roman" panose="02020603050405020304" pitchFamily="18" charset="0"/>
                <a:cs typeface="Times New Roman" panose="02020603050405020304" pitchFamily="18" charset="0"/>
              </a:rPr>
              <a:t>(Fowler, 2013). </a:t>
            </a:r>
            <a:r>
              <a:rPr lang="en-US" dirty="0"/>
              <a:t> </a:t>
            </a:r>
          </a:p>
        </p:txBody>
      </p:sp>
    </p:spTree>
    <p:extLst>
      <p:ext uri="{BB962C8B-B14F-4D97-AF65-F5344CB8AC3E}">
        <p14:creationId xmlns:p14="http://schemas.microsoft.com/office/powerpoint/2010/main" val="165197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b="1" u="sng" dirty="0">
                <a:solidFill>
                  <a:srgbClr val="00B0F0"/>
                </a:solidFill>
                <a:latin typeface="Times New Roman" panose="02020603050405020304" pitchFamily="18" charset="0"/>
                <a:cs typeface="Times New Roman" panose="02020603050405020304" pitchFamily="18" charset="0"/>
              </a:rPr>
              <a:t>Research methods that could be used to address this research problem</a:t>
            </a:r>
          </a:p>
        </p:txBody>
      </p:sp>
      <p:sp>
        <p:nvSpPr>
          <p:cNvPr id="3" name="Content Placeholder 2"/>
          <p:cNvSpPr>
            <a:spLocks noGrp="1"/>
          </p:cNvSpPr>
          <p:nvPr>
            <p:ph idx="1"/>
          </p:nvPr>
        </p:nvSpPr>
        <p:spPr/>
        <p:txBody>
          <a:bodyPr>
            <a:normAutofit fontScale="85000" lnSpcReduction="10000"/>
          </a:bodyPr>
          <a:lstStyle/>
          <a:p>
            <a:pPr marL="0" indent="0">
              <a:buNone/>
            </a:pPr>
            <a:endParaRPr lang="en-US" dirty="0"/>
          </a:p>
          <a:p>
            <a:pPr>
              <a:lnSpc>
                <a:spcPct val="150000"/>
              </a:lnSpc>
              <a:buFont typeface="Wingdings" panose="05000000000000000000" pitchFamily="2" charset="2"/>
              <a:buChar char="Ø"/>
            </a:pPr>
            <a:r>
              <a:rPr lang="en-US" sz="2700" u="sng" dirty="0">
                <a:solidFill>
                  <a:srgbClr val="00B0F0"/>
                </a:solidFill>
                <a:latin typeface="Times New Roman" panose="02020603050405020304" pitchFamily="18" charset="0"/>
                <a:cs typeface="Times New Roman" panose="02020603050405020304" pitchFamily="18" charset="0"/>
              </a:rPr>
              <a:t>Sampling</a:t>
            </a:r>
            <a:r>
              <a:rPr lang="en-US" sz="2700" dirty="0">
                <a:latin typeface="Times New Roman" panose="02020603050405020304" pitchFamily="18" charset="0"/>
                <a:cs typeface="Times New Roman" panose="02020603050405020304" pitchFamily="18" charset="0"/>
              </a:rPr>
              <a:t> would also help in determining the total population that is in agreement with the product newly introduced in the market. </a:t>
            </a:r>
          </a:p>
          <a:p>
            <a:pPr>
              <a:lnSpc>
                <a:spcPct val="150000"/>
              </a:lnSpc>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If better methods are chosen, the information obtained could be used to address the issue of new products in the market (Fowler, 2013). </a:t>
            </a:r>
          </a:p>
          <a:p>
            <a:pPr marL="0" indent="0">
              <a:lnSpc>
                <a:spcPct val="150000"/>
              </a:lnSpc>
              <a:buNone/>
            </a:pPr>
            <a:r>
              <a:rPr lang="en-US" sz="27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528819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b="1" u="sng" dirty="0">
                <a:solidFill>
                  <a:srgbClr val="00B0F0"/>
                </a:solidFill>
                <a:latin typeface="Times New Roman" panose="02020603050405020304" pitchFamily="18" charset="0"/>
                <a:cs typeface="Times New Roman" panose="02020603050405020304" pitchFamily="18" charset="0"/>
              </a:rPr>
              <a:t> Specific challenges and opportunities associated with the use of these research methods</a:t>
            </a:r>
          </a:p>
        </p:txBody>
      </p:sp>
      <p:sp>
        <p:nvSpPr>
          <p:cNvPr id="3" name="Content Placeholder 2"/>
          <p:cNvSpPr>
            <a:spLocks noGrp="1"/>
          </p:cNvSpPr>
          <p:nvPr>
            <p:ph idx="1"/>
          </p:nvPr>
        </p:nvSpPr>
        <p:spPr>
          <a:xfrm>
            <a:off x="838200" y="1690688"/>
            <a:ext cx="10515600" cy="4351338"/>
          </a:xfrm>
        </p:spPr>
        <p:txBody>
          <a:bodyPr>
            <a:normAutofit/>
          </a:bodyPr>
          <a:lstStyle/>
          <a:p>
            <a:pPr>
              <a:lnSpc>
                <a:spcPct val="150000"/>
              </a:lnSpc>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The main advantages of using qualitative data analysis is in the depth and details that the methods avail compared to scenarios where research has not been done. </a:t>
            </a:r>
          </a:p>
          <a:p>
            <a:pPr>
              <a:lnSpc>
                <a:spcPct val="150000"/>
              </a:lnSpc>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The quality of the information is as well assured (Fowler, 2013). </a:t>
            </a:r>
          </a:p>
        </p:txBody>
      </p:sp>
    </p:spTree>
    <p:extLst>
      <p:ext uri="{BB962C8B-B14F-4D97-AF65-F5344CB8AC3E}">
        <p14:creationId xmlns:p14="http://schemas.microsoft.com/office/powerpoint/2010/main" val="1561516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b="1" u="sng" dirty="0">
                <a:solidFill>
                  <a:srgbClr val="00B0F0"/>
                </a:solidFill>
                <a:latin typeface="Times New Roman" panose="02020603050405020304" pitchFamily="18" charset="0"/>
                <a:cs typeface="Times New Roman" panose="02020603050405020304" pitchFamily="18" charset="0"/>
              </a:rPr>
              <a:t>Specific challenges and opportunities associated with the use of these research methods</a:t>
            </a:r>
          </a:p>
        </p:txBody>
      </p:sp>
      <p:sp>
        <p:nvSpPr>
          <p:cNvPr id="3" name="Content Placeholder 2"/>
          <p:cNvSpPr>
            <a:spLocks noGrp="1"/>
          </p:cNvSpPr>
          <p:nvPr>
            <p:ph idx="1"/>
          </p:nvPr>
        </p:nvSpPr>
        <p:spPr/>
        <p:txBody>
          <a:bodyPr/>
          <a:lstStyle/>
          <a:p>
            <a:pPr marL="0" indent="0">
              <a:buNone/>
            </a:pPr>
            <a:endParaRPr lang="en-US" dirty="0"/>
          </a:p>
          <a:p>
            <a:pPr>
              <a:lnSpc>
                <a:spcPct val="100000"/>
              </a:lnSpc>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Some of the challenges that can be experienced  include limited sample size in case of qualitative data. </a:t>
            </a:r>
          </a:p>
          <a:p>
            <a:pPr>
              <a:lnSpc>
                <a:spcPct val="100000"/>
              </a:lnSpc>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Sometimes bias may occur in the information given which then rules out the accuracy in the information provided (</a:t>
            </a:r>
            <a:r>
              <a:rPr lang="en-US" sz="2700" dirty="0" err="1">
                <a:latin typeface="Times New Roman" panose="02020603050405020304" pitchFamily="18" charset="0"/>
                <a:cs typeface="Times New Roman" panose="02020603050405020304" pitchFamily="18" charset="0"/>
              </a:rPr>
              <a:t>Bryman</a:t>
            </a:r>
            <a:r>
              <a:rPr lang="en-US" sz="2700" dirty="0">
                <a:latin typeface="Times New Roman" panose="02020603050405020304" pitchFamily="18" charset="0"/>
                <a:cs typeface="Times New Roman" panose="02020603050405020304" pitchFamily="18" charset="0"/>
              </a:rPr>
              <a:t> &amp; Bell, 2015). </a:t>
            </a:r>
          </a:p>
        </p:txBody>
      </p:sp>
    </p:spTree>
    <p:extLst>
      <p:ext uri="{BB962C8B-B14F-4D97-AF65-F5344CB8AC3E}">
        <p14:creationId xmlns:p14="http://schemas.microsoft.com/office/powerpoint/2010/main" val="639797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u="sng" dirty="0">
                <a:solidFill>
                  <a:srgbClr val="00B0F0"/>
                </a:solidFill>
                <a:latin typeface="Times New Roman" panose="02020603050405020304" pitchFamily="18" charset="0"/>
                <a:cs typeface="Times New Roman" panose="02020603050405020304" pitchFamily="18" charset="0"/>
              </a:rPr>
              <a:t>Conclusion</a:t>
            </a:r>
          </a:p>
        </p:txBody>
      </p:sp>
      <p:sp>
        <p:nvSpPr>
          <p:cNvPr id="3" name="Content Placeholder 2"/>
          <p:cNvSpPr>
            <a:spLocks noGrp="1"/>
          </p:cNvSpPr>
          <p:nvPr>
            <p:ph idx="1"/>
          </p:nvPr>
        </p:nvSpPr>
        <p:spPr>
          <a:xfrm>
            <a:off x="677334" y="2160589"/>
            <a:ext cx="8596668" cy="1954211"/>
          </a:xfrm>
        </p:spPr>
        <p:txBody>
          <a:bodyPr>
            <a:normAutofit/>
          </a:bodyPr>
          <a:lstStyle/>
          <a:p>
            <a:pPr>
              <a:lnSpc>
                <a:spcPct val="150000"/>
              </a:lnSpc>
              <a:buFont typeface="Wingdings" panose="05000000000000000000" pitchFamily="2" charset="2"/>
              <a:buChar char="Ø"/>
            </a:pPr>
            <a:r>
              <a:rPr lang="en-US" sz="2700" dirty="0">
                <a:latin typeface="Times New Roman" panose="02020603050405020304" pitchFamily="18" charset="0"/>
                <a:cs typeface="Times New Roman" panose="02020603050405020304" pitchFamily="18" charset="0"/>
              </a:rPr>
              <a:t>In conclusion, research is a very important aspect in any organization.</a:t>
            </a:r>
          </a:p>
        </p:txBody>
      </p:sp>
    </p:spTree>
    <p:extLst>
      <p:ext uri="{BB962C8B-B14F-4D97-AF65-F5344CB8AC3E}">
        <p14:creationId xmlns:p14="http://schemas.microsoft.com/office/powerpoint/2010/main" val="1027508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65239"/>
          </a:xfrm>
        </p:spPr>
        <p:txBody>
          <a:bodyPr>
            <a:normAutofit/>
          </a:bodyPr>
          <a:lstStyle/>
          <a:p>
            <a:pPr algn="ctr"/>
            <a:r>
              <a:rPr lang="en-US" sz="4000" b="1" u="sng" dirty="0">
                <a:solidFill>
                  <a:srgbClr val="00B0F0"/>
                </a:solidFill>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a:xfrm>
            <a:off x="780573" y="1488613"/>
            <a:ext cx="8596668" cy="3880773"/>
          </a:xfrm>
        </p:spPr>
        <p:txBody>
          <a:bodyPr>
            <a:normAutofit/>
          </a:bodyPr>
          <a:lstStyle/>
          <a:p>
            <a:pPr marL="0" indent="-457200">
              <a:buNone/>
            </a:pPr>
            <a:r>
              <a:rPr lang="en-US" sz="2700" dirty="0">
                <a:latin typeface="Times New Roman" panose="02020603050405020304" pitchFamily="18" charset="0"/>
                <a:cs typeface="Times New Roman" panose="02020603050405020304" pitchFamily="18" charset="0"/>
              </a:rPr>
              <a:t>Taylor, S. J., Bogdan, R., &amp; </a:t>
            </a:r>
            <a:r>
              <a:rPr lang="en-US" sz="2700" dirty="0" err="1">
                <a:latin typeface="Times New Roman" panose="02020603050405020304" pitchFamily="18" charset="0"/>
                <a:cs typeface="Times New Roman" panose="02020603050405020304" pitchFamily="18" charset="0"/>
              </a:rPr>
              <a:t>DeVault</a:t>
            </a:r>
            <a:r>
              <a:rPr lang="en-US" sz="2700" dirty="0">
                <a:latin typeface="Times New Roman" panose="02020603050405020304" pitchFamily="18" charset="0"/>
                <a:cs typeface="Times New Roman" panose="02020603050405020304" pitchFamily="18" charset="0"/>
              </a:rPr>
              <a:t>, M. (2015). Introduction to qualitative research methods: A guidebook and resource. John Wiley &amp; Sons.</a:t>
            </a:r>
          </a:p>
          <a:p>
            <a:pPr marL="0" indent="-457200">
              <a:buNone/>
            </a:pPr>
            <a:r>
              <a:rPr lang="en-US" sz="2700" dirty="0">
                <a:latin typeface="Times New Roman" panose="02020603050405020304" pitchFamily="18" charset="0"/>
                <a:cs typeface="Times New Roman" panose="02020603050405020304" pitchFamily="18" charset="0"/>
              </a:rPr>
              <a:t>Bryman, A., &amp; Bell, E. (2015). Business research methods. Oxford University Press, USA.</a:t>
            </a:r>
          </a:p>
          <a:p>
            <a:pPr marL="0" indent="-457200">
              <a:buNone/>
            </a:pPr>
            <a:r>
              <a:rPr lang="en-US" sz="2700" dirty="0">
                <a:latin typeface="Times New Roman" panose="02020603050405020304" pitchFamily="18" charset="0"/>
                <a:cs typeface="Times New Roman" panose="02020603050405020304" pitchFamily="18" charset="0"/>
              </a:rPr>
              <a:t>Fowler Jr, F. J. (2013). Survey research methods. Sage publications.</a:t>
            </a:r>
          </a:p>
        </p:txBody>
      </p:sp>
    </p:spTree>
    <p:extLst>
      <p:ext uri="{BB962C8B-B14F-4D97-AF65-F5344CB8AC3E}">
        <p14:creationId xmlns:p14="http://schemas.microsoft.com/office/powerpoint/2010/main" val="307971792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327</TotalTime>
  <Words>1859</Words>
  <Application>Microsoft Office PowerPoint</Application>
  <PresentationFormat>Widescreen</PresentationFormat>
  <Paragraphs>106</Paragraphs>
  <Slides>19</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Roboto</vt:lpstr>
      <vt:lpstr>Times New Roman</vt:lpstr>
      <vt:lpstr>Trebuchet MS</vt:lpstr>
      <vt:lpstr>Wingdings</vt:lpstr>
      <vt:lpstr>Wingdings 3</vt:lpstr>
      <vt:lpstr>Facet</vt:lpstr>
      <vt:lpstr>Importance of research methods and their use in an organization</vt:lpstr>
      <vt:lpstr> Introduction</vt:lpstr>
      <vt:lpstr>Importance of conducting effective research leading to good decision making</vt:lpstr>
      <vt:lpstr> Importance of conducting effective research leading to good decision making</vt:lpstr>
      <vt:lpstr> Importance of conducting effective research leading to good decision making</vt:lpstr>
      <vt:lpstr>Analysis of the process associated with putting together a research study</vt:lpstr>
      <vt:lpstr>Analysis of the process associated with putting together a research study</vt:lpstr>
      <vt:lpstr>Summary of research methods including advantages and disadvantages of each</vt:lpstr>
      <vt:lpstr>Summary of research methods including advantages and disadvantages of each</vt:lpstr>
      <vt:lpstr>Effective presentation strategies for reporting research results</vt:lpstr>
      <vt:lpstr>Effective presentation strategies for reporting research results</vt:lpstr>
      <vt:lpstr>Real research problem that could arise within a company in my discipline</vt:lpstr>
      <vt:lpstr>Hypothetical or real research problem that could arise within a company in my discipline</vt:lpstr>
      <vt:lpstr>Research methods that could be used to address this research problem</vt:lpstr>
      <vt:lpstr>Research methods that could be used to address this research problem</vt:lpstr>
      <vt:lpstr> Specific challenges and opportunities associated with the use of these research methods</vt:lpstr>
      <vt:lpstr>Specific challenges and opportunities associated with the use of these research methods</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Importance of research methods and their use in the organization</dc:title>
  <dc:creator>E7240</dc:creator>
  <cp:lastModifiedBy>Antony Ouma</cp:lastModifiedBy>
  <cp:revision>68</cp:revision>
  <dcterms:created xsi:type="dcterms:W3CDTF">2018-05-12T17:39:40Z</dcterms:created>
  <dcterms:modified xsi:type="dcterms:W3CDTF">2018-05-14T07:27:31Z</dcterms:modified>
</cp:coreProperties>
</file>